
<file path=[Content_Types].xml><?xml version="1.0" encoding="utf-8"?>
<Types xmlns="http://schemas.openxmlformats.org/package/2006/content-types">
  <Default Extension="xml" ContentType="application/xml"/>
  <Default Extension="doc" ContentType="application/msword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embeddings/oleObject1.bin" ContentType="application/vnd.openxmlformats-officedocument.oleObject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notesSlides/notesSlide16.xml" ContentType="application/vnd.openxmlformats-officedocument.presentationml.notesSlide+xml"/>
  <Override PartName="/ppt/charts/chart2.xml" ContentType="application/vnd.openxmlformats-officedocument.drawingml.chart+xml"/>
  <Override PartName="/ppt/notesSlides/notesSlide17.xml" ContentType="application/vnd.openxmlformats-officedocument.presentationml.notesSlide+xml"/>
  <Override PartName="/ppt/charts/chart3.xml" ContentType="application/vnd.openxmlformats-officedocument.drawingml.chart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charts/chart4.xml" ContentType="application/vnd.openxmlformats-officedocument.drawingml.chart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charts/chart5.xml" ContentType="application/vnd.openxmlformats-officedocument.drawingml.chart+xml"/>
  <Override PartName="/ppt/notesSlides/notesSlide37.xml" ContentType="application/vnd.openxmlformats-officedocument.presentationml.notesSlide+xml"/>
  <Override PartName="/ppt/charts/chart6.xml" ContentType="application/vnd.openxmlformats-officedocument.drawingml.chart+xml"/>
  <Override PartName="/ppt/notesSlides/notesSlide38.xml" ContentType="application/vnd.openxmlformats-officedocument.presentationml.notesSlide+xml"/>
  <Override PartName="/ppt/charts/chart7.xml" ContentType="application/vnd.openxmlformats-officedocument.drawingml.chart+xml"/>
  <Override PartName="/ppt/notesSlides/notesSlide39.xml" ContentType="application/vnd.openxmlformats-officedocument.presentationml.notesSlide+xml"/>
  <Override PartName="/ppt/charts/chart8.xml" ContentType="application/vnd.openxmlformats-officedocument.drawingml.chart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embeddings/oleObject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51"/>
  </p:notesMasterIdLst>
  <p:sldIdLst>
    <p:sldId id="256" r:id="rId2"/>
    <p:sldId id="295" r:id="rId3"/>
    <p:sldId id="317" r:id="rId4"/>
    <p:sldId id="329" r:id="rId5"/>
    <p:sldId id="333" r:id="rId6"/>
    <p:sldId id="351" r:id="rId7"/>
    <p:sldId id="332" r:id="rId8"/>
    <p:sldId id="331" r:id="rId9"/>
    <p:sldId id="364" r:id="rId10"/>
    <p:sldId id="336" r:id="rId11"/>
    <p:sldId id="337" r:id="rId12"/>
    <p:sldId id="353" r:id="rId13"/>
    <p:sldId id="352" r:id="rId14"/>
    <p:sldId id="328" r:id="rId15"/>
    <p:sldId id="324" r:id="rId16"/>
    <p:sldId id="363" r:id="rId17"/>
    <p:sldId id="325" r:id="rId18"/>
    <p:sldId id="318" r:id="rId19"/>
    <p:sldId id="326" r:id="rId20"/>
    <p:sldId id="327" r:id="rId21"/>
    <p:sldId id="319" r:id="rId22"/>
    <p:sldId id="334" r:id="rId23"/>
    <p:sldId id="335" r:id="rId24"/>
    <p:sldId id="338" r:id="rId25"/>
    <p:sldId id="339" r:id="rId26"/>
    <p:sldId id="340" r:id="rId27"/>
    <p:sldId id="341" r:id="rId28"/>
    <p:sldId id="342" r:id="rId29"/>
    <p:sldId id="320" r:id="rId30"/>
    <p:sldId id="343" r:id="rId31"/>
    <p:sldId id="344" r:id="rId32"/>
    <p:sldId id="345" r:id="rId33"/>
    <p:sldId id="323" r:id="rId34"/>
    <p:sldId id="346" r:id="rId35"/>
    <p:sldId id="361" r:id="rId36"/>
    <p:sldId id="347" r:id="rId37"/>
    <p:sldId id="348" r:id="rId38"/>
    <p:sldId id="362" r:id="rId39"/>
    <p:sldId id="349" r:id="rId40"/>
    <p:sldId id="350" r:id="rId41"/>
    <p:sldId id="322" r:id="rId42"/>
    <p:sldId id="354" r:id="rId43"/>
    <p:sldId id="355" r:id="rId44"/>
    <p:sldId id="356" r:id="rId45"/>
    <p:sldId id="357" r:id="rId46"/>
    <p:sldId id="358" r:id="rId47"/>
    <p:sldId id="359" r:id="rId48"/>
    <p:sldId id="360" r:id="rId49"/>
    <p:sldId id="296" r:id="rId5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24C"/>
    <a:srgbClr val="FF6666"/>
    <a:srgbClr val="FFCC66"/>
    <a:srgbClr val="808000"/>
    <a:srgbClr val="B9B9B9"/>
    <a:srgbClr val="DC1204"/>
    <a:srgbClr val="249601"/>
    <a:srgbClr val="9E40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81" d="100"/>
          <a:sy n="181" d="100"/>
        </p:scale>
        <p:origin x="-128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1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notesMaster" Target="notesMasters/notesMaster1.xml"/><Relationship Id="rId52" Type="http://schemas.openxmlformats.org/officeDocument/2006/relationships/printerSettings" Target="printerSettings/printerSettings1.bin"/><Relationship Id="rId53" Type="http://schemas.openxmlformats.org/officeDocument/2006/relationships/presProps" Target="presProps.xml"/><Relationship Id="rId54" Type="http://schemas.openxmlformats.org/officeDocument/2006/relationships/viewProps" Target="viewProps.xml"/><Relationship Id="rId55" Type="http://schemas.openxmlformats.org/officeDocument/2006/relationships/theme" Target="theme/theme1.xml"/><Relationship Id="rId56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rancis\Documents\My%20Dropbox\GEEG\British%20Columbia\BC%20Hydro\GEEG\Projections\GEEG%20projections%20of%20BCHydro%206-18-12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rancis\Documents\My%20Dropbox\GEEG\British%20Columbia\BC%20Hydro\GEEG\Projections\GEEG%20projections%20of%20BCHydro%206-18-12a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rancis\Documents\My%20Dropbox\GEEG\British%20Columbia\BC%20Hydro\GEEG\Projections\GEEG%20projections%20of%20BCHydro%206-18-12a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rancis\Documents\My%20Dropbox\GEEG\British%20Columbia\BC%20Hydro\GEEG\Projections\GEEG%20projections%20of%20BCHydro%206-18-12a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rancis\Documents\My%20Dropbox\GEEG\British%20Columbia\BC%20Hydro\GEEG\Projections\GEEG%20projections%20of%20BCHydro%206-18-12a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rancis\Documents\My%20Dropbox\GEEG\British%20Columbia\BC%20Hydro\GEEG\Projections\GEEG%20projections%20of%20BCHydro%206-18-12a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rancis\Documents\My%20Dropbox\GEEG\British%20Columbia\BC%20Hydro\GEEG\Projections\GEEG%20projections%20of%20BCHydro%206-18-12a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rancis\Documents\My%20Dropbox\GEEG\British%20Columbia\BC%20Hydro\GEEG\Projections\GEEG%20projections%20of%20BCHydro%206-18-12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US" sz="1600"/>
              <a:t>BCH Planned Energy-Focused DSM Program Cumulative Savings (From F2012)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54695320124696"/>
          <c:y val="0.186304622785662"/>
          <c:w val="0.719694893733951"/>
          <c:h val="0.720653024221555"/>
        </c:manualLayout>
      </c:layout>
      <c:lineChart>
        <c:grouping val="standard"/>
        <c:varyColors val="0"/>
        <c:ser>
          <c:idx val="0"/>
          <c:order val="0"/>
          <c:tx>
            <c:strRef>
              <c:f>'BCH DSM'!$B$82</c:f>
              <c:strCache>
                <c:ptCount val="1"/>
                <c:pt idx="0">
                  <c:v>GWh</c:v>
                </c:pt>
              </c:strCache>
            </c:strRef>
          </c:tx>
          <c:spPr>
            <a:ln w="47625"/>
          </c:spPr>
          <c:marker>
            <c:symbol val="none"/>
          </c:marker>
          <c:cat>
            <c:strRef>
              <c:f>'BCH DSM'!$A$85:$A$93</c:f>
              <c:strCache>
                <c:ptCount val="9"/>
                <c:pt idx="0">
                  <c:v> F2014  </c:v>
                </c:pt>
                <c:pt idx="1">
                  <c:v> F2015  </c:v>
                </c:pt>
                <c:pt idx="2">
                  <c:v> F2016  </c:v>
                </c:pt>
                <c:pt idx="3">
                  <c:v> F2017  </c:v>
                </c:pt>
                <c:pt idx="4">
                  <c:v> F2018  </c:v>
                </c:pt>
                <c:pt idx="5">
                  <c:v> F2019  </c:v>
                </c:pt>
                <c:pt idx="6">
                  <c:v> F2020  </c:v>
                </c:pt>
                <c:pt idx="7">
                  <c:v> F2021  </c:v>
                </c:pt>
                <c:pt idx="8">
                  <c:v> F2022  </c:v>
                </c:pt>
              </c:strCache>
            </c:strRef>
          </c:cat>
          <c:val>
            <c:numRef>
              <c:f>'BCH DSM'!$B$85:$B$93</c:f>
              <c:numCache>
                <c:formatCode>_(* #,##0_);_(* \(#,##0\);_(* "-"??_);_(@_)</c:formatCode>
                <c:ptCount val="9"/>
                <c:pt idx="0">
                  <c:v>1363.0</c:v>
                </c:pt>
                <c:pt idx="1">
                  <c:v>1865.0</c:v>
                </c:pt>
                <c:pt idx="2">
                  <c:v>2355.0</c:v>
                </c:pt>
                <c:pt idx="3">
                  <c:v>2925.0</c:v>
                </c:pt>
                <c:pt idx="4">
                  <c:v>3445.0</c:v>
                </c:pt>
                <c:pt idx="5">
                  <c:v>4033.0</c:v>
                </c:pt>
                <c:pt idx="6">
                  <c:v>4615.0</c:v>
                </c:pt>
                <c:pt idx="7">
                  <c:v>5216.0</c:v>
                </c:pt>
                <c:pt idx="8">
                  <c:v>5676.0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52460328"/>
        <c:axId val="668373720"/>
      </c:lineChart>
      <c:lineChart>
        <c:grouping val="standard"/>
        <c:varyColors val="0"/>
        <c:ser>
          <c:idx val="1"/>
          <c:order val="1"/>
          <c:tx>
            <c:strRef>
              <c:f>'BCH DSM'!$C$82</c:f>
              <c:strCache>
                <c:ptCount val="1"/>
                <c:pt idx="0">
                  <c:v>MW</c:v>
                </c:pt>
              </c:strCache>
            </c:strRef>
          </c:tx>
          <c:spPr>
            <a:ln w="47625">
              <a:prstDash val="dash"/>
            </a:ln>
          </c:spPr>
          <c:marker>
            <c:symbol val="none"/>
          </c:marker>
          <c:cat>
            <c:strRef>
              <c:f>'BCH DSM'!$A$85:$A$93</c:f>
              <c:strCache>
                <c:ptCount val="9"/>
                <c:pt idx="0">
                  <c:v> F2014  </c:v>
                </c:pt>
                <c:pt idx="1">
                  <c:v> F2015  </c:v>
                </c:pt>
                <c:pt idx="2">
                  <c:v> F2016  </c:v>
                </c:pt>
                <c:pt idx="3">
                  <c:v> F2017  </c:v>
                </c:pt>
                <c:pt idx="4">
                  <c:v> F2018  </c:v>
                </c:pt>
                <c:pt idx="5">
                  <c:v> F2019  </c:v>
                </c:pt>
                <c:pt idx="6">
                  <c:v> F2020  </c:v>
                </c:pt>
                <c:pt idx="7">
                  <c:v> F2021  </c:v>
                </c:pt>
                <c:pt idx="8">
                  <c:v> F2022  </c:v>
                </c:pt>
              </c:strCache>
            </c:strRef>
          </c:cat>
          <c:val>
            <c:numRef>
              <c:f>'BCH DSM'!$C$85:$C$93</c:f>
              <c:numCache>
                <c:formatCode>General</c:formatCode>
                <c:ptCount val="9"/>
                <c:pt idx="0">
                  <c:v>179.0</c:v>
                </c:pt>
                <c:pt idx="1">
                  <c:v>240.0</c:v>
                </c:pt>
                <c:pt idx="2">
                  <c:v>299.0</c:v>
                </c:pt>
                <c:pt idx="3">
                  <c:v>369.0</c:v>
                </c:pt>
                <c:pt idx="4">
                  <c:v>428.0</c:v>
                </c:pt>
                <c:pt idx="5">
                  <c:v>490.0</c:v>
                </c:pt>
                <c:pt idx="6">
                  <c:v>566.0</c:v>
                </c:pt>
                <c:pt idx="7">
                  <c:v>642.0</c:v>
                </c:pt>
                <c:pt idx="8">
                  <c:v>702.0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26511624"/>
        <c:axId val="590066520"/>
      </c:lineChart>
      <c:catAx>
        <c:axId val="552460328"/>
        <c:scaling>
          <c:orientation val="minMax"/>
        </c:scaling>
        <c:delete val="0"/>
        <c:axPos val="b"/>
        <c:majorTickMark val="out"/>
        <c:minorTickMark val="none"/>
        <c:tickLblPos val="nextTo"/>
        <c:crossAx val="668373720"/>
        <c:crosses val="autoZero"/>
        <c:auto val="1"/>
        <c:lblAlgn val="ctr"/>
        <c:lblOffset val="100"/>
        <c:noMultiLvlLbl val="0"/>
      </c:catAx>
      <c:valAx>
        <c:axId val="66837372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GWh</a:t>
                </a:r>
              </a:p>
            </c:rich>
          </c:tx>
          <c:layout/>
          <c:overlay val="0"/>
        </c:title>
        <c:numFmt formatCode="_(* #,##0_);_(* \(#,##0\);_(* &quot;-&quot;??_);_(@_)" sourceLinked="1"/>
        <c:majorTickMark val="out"/>
        <c:minorTickMark val="none"/>
        <c:tickLblPos val="nextTo"/>
        <c:crossAx val="552460328"/>
        <c:crosses val="autoZero"/>
        <c:crossBetween val="between"/>
      </c:valAx>
      <c:valAx>
        <c:axId val="590066520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MW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626511624"/>
        <c:crosses val="max"/>
        <c:crossBetween val="between"/>
      </c:valAx>
      <c:catAx>
        <c:axId val="626511624"/>
        <c:scaling>
          <c:orientation val="minMax"/>
        </c:scaling>
        <c:delete val="1"/>
        <c:axPos val="b"/>
        <c:majorTickMark val="out"/>
        <c:minorTickMark val="none"/>
        <c:tickLblPos val="none"/>
        <c:crossAx val="590066520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0.229967677651405"/>
          <c:y val="0.261994604434891"/>
          <c:w val="0.176431296782347"/>
          <c:h val="0.212315048362687"/>
        </c:manualLayout>
      </c:layout>
      <c:overlay val="1"/>
      <c:spPr>
        <a:solidFill>
          <a:sysClr val="window" lastClr="FFFFFF"/>
        </a:solidFill>
        <a:ln>
          <a:solidFill>
            <a:sysClr val="windowText" lastClr="000000"/>
          </a:solidFill>
        </a:ln>
      </c:spPr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Energy-Focused DSM Incremental Savings % of Sales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47625"/>
          </c:spPr>
          <c:marker>
            <c:symbol val="none"/>
          </c:marker>
          <c:cat>
            <c:strRef>
              <c:f>'BCH DSM'!$A$84:$A$92</c:f>
              <c:strCache>
                <c:ptCount val="9"/>
                <c:pt idx="0">
                  <c:v> F2013  </c:v>
                </c:pt>
                <c:pt idx="1">
                  <c:v> F2014  </c:v>
                </c:pt>
                <c:pt idx="2">
                  <c:v> F2015  </c:v>
                </c:pt>
                <c:pt idx="3">
                  <c:v> F2016  </c:v>
                </c:pt>
                <c:pt idx="4">
                  <c:v> F2017  </c:v>
                </c:pt>
                <c:pt idx="5">
                  <c:v> F2018  </c:v>
                </c:pt>
                <c:pt idx="6">
                  <c:v> F2019  </c:v>
                </c:pt>
                <c:pt idx="7">
                  <c:v> F2020  </c:v>
                </c:pt>
                <c:pt idx="8">
                  <c:v> F2021  </c:v>
                </c:pt>
              </c:strCache>
            </c:strRef>
          </c:cat>
          <c:val>
            <c:numRef>
              <c:f>'BCH DSM'!$F$84:$F$92</c:f>
              <c:numCache>
                <c:formatCode>0.0%</c:formatCode>
                <c:ptCount val="9"/>
                <c:pt idx="0">
                  <c:v>0.00521226772238959</c:v>
                </c:pt>
                <c:pt idx="1">
                  <c:v>0.00634709842935078</c:v>
                </c:pt>
                <c:pt idx="2">
                  <c:v>0.00882187543933642</c:v>
                </c:pt>
                <c:pt idx="3">
                  <c:v>0.00823225026040792</c:v>
                </c:pt>
                <c:pt idx="4">
                  <c:v>0.00897326910361764</c:v>
                </c:pt>
                <c:pt idx="5">
                  <c:v>0.0078351012536162</c:v>
                </c:pt>
                <c:pt idx="6">
                  <c:v>0.00869552357995297</c:v>
                </c:pt>
                <c:pt idx="7">
                  <c:v>0.00846841079067602</c:v>
                </c:pt>
                <c:pt idx="8">
                  <c:v>0.0086534585037148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98009400"/>
        <c:axId val="342440040"/>
      </c:lineChart>
      <c:catAx>
        <c:axId val="698009400"/>
        <c:scaling>
          <c:orientation val="minMax"/>
        </c:scaling>
        <c:delete val="0"/>
        <c:axPos val="b"/>
        <c:majorTickMark val="out"/>
        <c:minorTickMark val="none"/>
        <c:tickLblPos val="nextTo"/>
        <c:crossAx val="342440040"/>
        <c:crosses val="autoZero"/>
        <c:auto val="1"/>
        <c:lblAlgn val="ctr"/>
        <c:lblOffset val="100"/>
        <c:noMultiLvlLbl val="0"/>
      </c:catAx>
      <c:valAx>
        <c:axId val="342440040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69800940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en-US" sz="1200"/>
              <a:t>Energy-Focused</a:t>
            </a:r>
            <a:r>
              <a:rPr lang="en-US" sz="1200" baseline="0"/>
              <a:t> </a:t>
            </a:r>
            <a:r>
              <a:rPr lang="en-US" sz="1200"/>
              <a:t>DSM Program Spending and Savings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'BCH DSM'!$H$82</c:f>
              <c:strCache>
                <c:ptCount val="1"/>
                <c:pt idx="0">
                  <c:v>Budgets</c:v>
                </c:pt>
              </c:strCache>
            </c:strRef>
          </c:tx>
          <c:spPr>
            <a:ln w="44450"/>
          </c:spPr>
          <c:marker>
            <c:symbol val="none"/>
          </c:marker>
          <c:cat>
            <c:strRef>
              <c:f>'BCH DSM'!$A$84:$A$92</c:f>
              <c:strCache>
                <c:ptCount val="9"/>
                <c:pt idx="0">
                  <c:v> F2013  </c:v>
                </c:pt>
                <c:pt idx="1">
                  <c:v> F2014  </c:v>
                </c:pt>
                <c:pt idx="2">
                  <c:v> F2015  </c:v>
                </c:pt>
                <c:pt idx="3">
                  <c:v> F2016  </c:v>
                </c:pt>
                <c:pt idx="4">
                  <c:v> F2017  </c:v>
                </c:pt>
                <c:pt idx="5">
                  <c:v> F2018  </c:v>
                </c:pt>
                <c:pt idx="6">
                  <c:v> F2019  </c:v>
                </c:pt>
                <c:pt idx="7">
                  <c:v> F2020  </c:v>
                </c:pt>
                <c:pt idx="8">
                  <c:v> F2021  </c:v>
                </c:pt>
              </c:strCache>
            </c:strRef>
          </c:cat>
          <c:val>
            <c:numRef>
              <c:f>'BCH DSM'!$H$84:$H$92</c:f>
              <c:numCache>
                <c:formatCode>_("$"* #,##0.00_);_("$"* \(#,##0.00\);_("$"* "-"??_);_(@_)</c:formatCode>
                <c:ptCount val="9"/>
                <c:pt idx="0">
                  <c:v>135.8018204579446</c:v>
                </c:pt>
                <c:pt idx="1">
                  <c:v>273.4108611220611</c:v>
                </c:pt>
                <c:pt idx="2">
                  <c:v>281.5907977266091</c:v>
                </c:pt>
                <c:pt idx="3">
                  <c:v>270.391194452391</c:v>
                </c:pt>
                <c:pt idx="4">
                  <c:v>281.6023213526375</c:v>
                </c:pt>
                <c:pt idx="5">
                  <c:v>295.6963143964274</c:v>
                </c:pt>
                <c:pt idx="6">
                  <c:v>318.4064877715822</c:v>
                </c:pt>
                <c:pt idx="7">
                  <c:v>268.7282546262339</c:v>
                </c:pt>
                <c:pt idx="8">
                  <c:v>296.5073364849741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2239592"/>
        <c:axId val="668518312"/>
      </c:lineChart>
      <c:lineChart>
        <c:grouping val="standard"/>
        <c:varyColors val="0"/>
        <c:ser>
          <c:idx val="1"/>
          <c:order val="1"/>
          <c:tx>
            <c:strRef>
              <c:f>'BCH DSM'!$J$82</c:f>
              <c:strCache>
                <c:ptCount val="1"/>
                <c:pt idx="0">
                  <c:v>$/kWh-yr</c:v>
                </c:pt>
              </c:strCache>
            </c:strRef>
          </c:tx>
          <c:spPr>
            <a:ln w="44450">
              <a:prstDash val="sysDash"/>
            </a:ln>
          </c:spPr>
          <c:marker>
            <c:symbol val="none"/>
          </c:marker>
          <c:cat>
            <c:strRef>
              <c:f>'BCH DSM'!$A$84:$A$92</c:f>
              <c:strCache>
                <c:ptCount val="9"/>
                <c:pt idx="0">
                  <c:v> F2013  </c:v>
                </c:pt>
                <c:pt idx="1">
                  <c:v> F2014  </c:v>
                </c:pt>
                <c:pt idx="2">
                  <c:v> F2015  </c:v>
                </c:pt>
                <c:pt idx="3">
                  <c:v> F2016  </c:v>
                </c:pt>
                <c:pt idx="4">
                  <c:v> F2017  </c:v>
                </c:pt>
                <c:pt idx="5">
                  <c:v> F2018  </c:v>
                </c:pt>
                <c:pt idx="6">
                  <c:v> F2019  </c:v>
                </c:pt>
                <c:pt idx="7">
                  <c:v> F2020  </c:v>
                </c:pt>
                <c:pt idx="8">
                  <c:v> F2021  </c:v>
                </c:pt>
              </c:strCache>
            </c:strRef>
          </c:cat>
          <c:val>
            <c:numRef>
              <c:f>'BCH DSM'!$J$84:$J$92</c:f>
              <c:numCache>
                <c:formatCode>_("$"* #,##0.00_);_("$"* \(#,##0.00\);_("$"* "-"??_);_(@_)</c:formatCode>
                <c:ptCount val="9"/>
                <c:pt idx="0">
                  <c:v>0.493648384082966</c:v>
                </c:pt>
                <c:pt idx="1">
                  <c:v>0.783351735146422</c:v>
                </c:pt>
                <c:pt idx="2">
                  <c:v>0.560937844076911</c:v>
                </c:pt>
                <c:pt idx="3">
                  <c:v>0.551818764188554</c:v>
                </c:pt>
                <c:pt idx="4">
                  <c:v>0.494039160267785</c:v>
                </c:pt>
                <c:pt idx="5">
                  <c:v>0.568646758454668</c:v>
                </c:pt>
                <c:pt idx="6">
                  <c:v>0.541507632264596</c:v>
                </c:pt>
                <c:pt idx="7">
                  <c:v>0.461732396265007</c:v>
                </c:pt>
                <c:pt idx="8">
                  <c:v>0.49335663308648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2244312"/>
        <c:axId val="580373192"/>
      </c:lineChart>
      <c:dateAx>
        <c:axId val="34223959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668518312"/>
        <c:crosses val="autoZero"/>
        <c:auto val="0"/>
        <c:lblOffset val="100"/>
        <c:baseTimeUnit val="days"/>
      </c:dateAx>
      <c:valAx>
        <c:axId val="66851831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900"/>
                </a:pPr>
                <a:r>
                  <a:rPr lang="en-US" sz="900"/>
                  <a:t>Budgets (millions 2011$)</a:t>
                </a:r>
              </a:p>
            </c:rich>
          </c:tx>
          <c:layout/>
          <c:overlay val="0"/>
        </c:title>
        <c:numFmt formatCode="_(&quot;$&quot;* #,##0.00_);_(&quot;$&quot;* \(#,##0.00\);_(&quot;$&quot;* &quot;-&quot;??_);_(@_)" sourceLinked="1"/>
        <c:majorTickMark val="out"/>
        <c:minorTickMark val="none"/>
        <c:tickLblPos val="nextTo"/>
        <c:crossAx val="342239592"/>
        <c:crosses val="autoZero"/>
        <c:crossBetween val="between"/>
      </c:valAx>
      <c:valAx>
        <c:axId val="580373192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$/kWh-yr</a:t>
                </a:r>
              </a:p>
            </c:rich>
          </c:tx>
          <c:layout/>
          <c:overlay val="0"/>
        </c:title>
        <c:numFmt formatCode="_(&quot;$&quot;* #,##0.00_);_(&quot;$&quot;* \(#,##0.00\);_(&quot;$&quot;* &quot;-&quot;??_);_(@_)" sourceLinked="1"/>
        <c:majorTickMark val="out"/>
        <c:minorTickMark val="none"/>
        <c:tickLblPos val="nextTo"/>
        <c:crossAx val="342244312"/>
        <c:crosses val="max"/>
        <c:crossBetween val="between"/>
      </c:valAx>
      <c:catAx>
        <c:axId val="342244312"/>
        <c:scaling>
          <c:orientation val="minMax"/>
        </c:scaling>
        <c:delete val="1"/>
        <c:axPos val="b"/>
        <c:majorTickMark val="out"/>
        <c:minorTickMark val="none"/>
        <c:tickLblPos val="none"/>
        <c:crossAx val="580373192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0.393597112860892"/>
          <c:y val="0.555171697287839"/>
          <c:w val="0.240144176476958"/>
          <c:h val="0.1927989600669"/>
        </c:manualLayout>
      </c:layout>
      <c:overlay val="1"/>
      <c:spPr>
        <a:solidFill>
          <a:sysClr val="window" lastClr="FFFFFF"/>
        </a:solidFill>
        <a:ln>
          <a:solidFill>
            <a:schemeClr val="tx1"/>
          </a:solidFill>
        </a:ln>
      </c:spPr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US" sz="1600"/>
              <a:t>Tier 1 Spending per kWh-yr Savings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72349518810149"/>
          <c:y val="0.146446850393701"/>
          <c:w val="0.797094925634296"/>
          <c:h val="0.700189195100612"/>
        </c:manualLayout>
      </c:layout>
      <c:lineChart>
        <c:grouping val="standard"/>
        <c:varyColors val="0"/>
        <c:ser>
          <c:idx val="1"/>
          <c:order val="0"/>
          <c:tx>
            <c:strRef>
              <c:f>'Increm Effic Savings (1)'!$J$4</c:f>
              <c:strCache>
                <c:ptCount val="1"/>
                <c:pt idx="0">
                  <c:v>Residential</c:v>
                </c:pt>
              </c:strCache>
            </c:strRef>
          </c:tx>
          <c:spPr>
            <a:ln w="44450"/>
          </c:spPr>
          <c:marker>
            <c:symbol val="none"/>
          </c:marker>
          <c:cat>
            <c:numRef>
              <c:f>'Increm Effic Savings (1)'!$A$10:$A$29</c:f>
              <c:numCache>
                <c:formatCode>General</c:formatCode>
                <c:ptCount val="20"/>
                <c:pt idx="0">
                  <c:v>2013.0</c:v>
                </c:pt>
                <c:pt idx="1">
                  <c:v>2014.0</c:v>
                </c:pt>
                <c:pt idx="2">
                  <c:v>2015.0</c:v>
                </c:pt>
                <c:pt idx="3">
                  <c:v>2016.0</c:v>
                </c:pt>
                <c:pt idx="4">
                  <c:v>2017.0</c:v>
                </c:pt>
                <c:pt idx="5">
                  <c:v>2018.0</c:v>
                </c:pt>
                <c:pt idx="6">
                  <c:v>2019.0</c:v>
                </c:pt>
                <c:pt idx="7">
                  <c:v>2020.0</c:v>
                </c:pt>
                <c:pt idx="8">
                  <c:v>2021.0</c:v>
                </c:pt>
                <c:pt idx="9">
                  <c:v>2022.0</c:v>
                </c:pt>
                <c:pt idx="10">
                  <c:v>2023.0</c:v>
                </c:pt>
                <c:pt idx="11">
                  <c:v>2024.0</c:v>
                </c:pt>
                <c:pt idx="12">
                  <c:v>2025.0</c:v>
                </c:pt>
                <c:pt idx="13">
                  <c:v>2026.0</c:v>
                </c:pt>
                <c:pt idx="14">
                  <c:v>2027.0</c:v>
                </c:pt>
                <c:pt idx="15">
                  <c:v>2028.0</c:v>
                </c:pt>
                <c:pt idx="16">
                  <c:v>2029.0</c:v>
                </c:pt>
                <c:pt idx="17">
                  <c:v>2030.0</c:v>
                </c:pt>
                <c:pt idx="18">
                  <c:v>2031.0</c:v>
                </c:pt>
                <c:pt idx="19">
                  <c:v>2032.0</c:v>
                </c:pt>
              </c:numCache>
            </c:numRef>
          </c:cat>
          <c:val>
            <c:numRef>
              <c:f>'Increm Effic Savings (1)'!$J$10:$J$29</c:f>
              <c:numCache>
                <c:formatCode>"$"#,##0.00_);\("$"#,##0.00\)</c:formatCode>
                <c:ptCount val="20"/>
                <c:pt idx="0">
                  <c:v>0.331674833333333</c:v>
                </c:pt>
                <c:pt idx="1">
                  <c:v>0.3009035</c:v>
                </c:pt>
                <c:pt idx="2">
                  <c:v>0.309132</c:v>
                </c:pt>
                <c:pt idx="3">
                  <c:v>0.3173605</c:v>
                </c:pt>
                <c:pt idx="4">
                  <c:v>0.325589</c:v>
                </c:pt>
                <c:pt idx="5">
                  <c:v>0.3338175</c:v>
                </c:pt>
                <c:pt idx="6">
                  <c:v>0.342046</c:v>
                </c:pt>
                <c:pt idx="7">
                  <c:v>0.3502745</c:v>
                </c:pt>
                <c:pt idx="8">
                  <c:v>0.358503</c:v>
                </c:pt>
                <c:pt idx="9">
                  <c:v>0.3667315</c:v>
                </c:pt>
                <c:pt idx="10">
                  <c:v>0.37496</c:v>
                </c:pt>
                <c:pt idx="11">
                  <c:v>0.3831885</c:v>
                </c:pt>
                <c:pt idx="12">
                  <c:v>0.391417</c:v>
                </c:pt>
                <c:pt idx="13">
                  <c:v>0.3996455</c:v>
                </c:pt>
                <c:pt idx="14">
                  <c:v>0.407874</c:v>
                </c:pt>
                <c:pt idx="15">
                  <c:v>0.4161025</c:v>
                </c:pt>
                <c:pt idx="16">
                  <c:v>0.424331</c:v>
                </c:pt>
                <c:pt idx="17">
                  <c:v>0.4325595</c:v>
                </c:pt>
                <c:pt idx="18">
                  <c:v>0.440788</c:v>
                </c:pt>
                <c:pt idx="19">
                  <c:v>0.4490165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'Increm Effic Savings (1)'!$K$4</c:f>
              <c:strCache>
                <c:ptCount val="1"/>
                <c:pt idx="0">
                  <c:v>C&amp;I</c:v>
                </c:pt>
              </c:strCache>
            </c:strRef>
          </c:tx>
          <c:spPr>
            <a:ln w="44450">
              <a:prstDash val="sysDash"/>
            </a:ln>
          </c:spPr>
          <c:marker>
            <c:symbol val="none"/>
          </c:marker>
          <c:cat>
            <c:numRef>
              <c:f>'Increm Effic Savings (1)'!$A$10:$A$29</c:f>
              <c:numCache>
                <c:formatCode>General</c:formatCode>
                <c:ptCount val="20"/>
                <c:pt idx="0">
                  <c:v>2013.0</c:v>
                </c:pt>
                <c:pt idx="1">
                  <c:v>2014.0</c:v>
                </c:pt>
                <c:pt idx="2">
                  <c:v>2015.0</c:v>
                </c:pt>
                <c:pt idx="3">
                  <c:v>2016.0</c:v>
                </c:pt>
                <c:pt idx="4">
                  <c:v>2017.0</c:v>
                </c:pt>
                <c:pt idx="5">
                  <c:v>2018.0</c:v>
                </c:pt>
                <c:pt idx="6">
                  <c:v>2019.0</c:v>
                </c:pt>
                <c:pt idx="7">
                  <c:v>2020.0</c:v>
                </c:pt>
                <c:pt idx="8">
                  <c:v>2021.0</c:v>
                </c:pt>
                <c:pt idx="9">
                  <c:v>2022.0</c:v>
                </c:pt>
                <c:pt idx="10">
                  <c:v>2023.0</c:v>
                </c:pt>
                <c:pt idx="11">
                  <c:v>2024.0</c:v>
                </c:pt>
                <c:pt idx="12">
                  <c:v>2025.0</c:v>
                </c:pt>
                <c:pt idx="13">
                  <c:v>2026.0</c:v>
                </c:pt>
                <c:pt idx="14">
                  <c:v>2027.0</c:v>
                </c:pt>
                <c:pt idx="15">
                  <c:v>2028.0</c:v>
                </c:pt>
                <c:pt idx="16">
                  <c:v>2029.0</c:v>
                </c:pt>
                <c:pt idx="17">
                  <c:v>2030.0</c:v>
                </c:pt>
                <c:pt idx="18">
                  <c:v>2031.0</c:v>
                </c:pt>
                <c:pt idx="19">
                  <c:v>2032.0</c:v>
                </c:pt>
              </c:numCache>
            </c:numRef>
          </c:cat>
          <c:val>
            <c:numRef>
              <c:f>'Increm Effic Savings (1)'!$K$10:$K$29</c:f>
              <c:numCache>
                <c:formatCode>"$"#,##0.00_);\("$"#,##0.00\)</c:formatCode>
                <c:ptCount val="20"/>
                <c:pt idx="0">
                  <c:v>0.256494833333333</c:v>
                </c:pt>
                <c:pt idx="1">
                  <c:v>0.2257235</c:v>
                </c:pt>
                <c:pt idx="2">
                  <c:v>0.233952</c:v>
                </c:pt>
                <c:pt idx="3">
                  <c:v>0.2421805</c:v>
                </c:pt>
                <c:pt idx="4">
                  <c:v>0.250409</c:v>
                </c:pt>
                <c:pt idx="5">
                  <c:v>0.2586375</c:v>
                </c:pt>
                <c:pt idx="6">
                  <c:v>0.266866</c:v>
                </c:pt>
                <c:pt idx="7">
                  <c:v>0.2750945</c:v>
                </c:pt>
                <c:pt idx="8">
                  <c:v>0.283323</c:v>
                </c:pt>
                <c:pt idx="9">
                  <c:v>0.2915515</c:v>
                </c:pt>
                <c:pt idx="10">
                  <c:v>0.29978</c:v>
                </c:pt>
                <c:pt idx="11">
                  <c:v>0.3080085</c:v>
                </c:pt>
                <c:pt idx="12">
                  <c:v>0.316237</c:v>
                </c:pt>
                <c:pt idx="13">
                  <c:v>0.3244655</c:v>
                </c:pt>
                <c:pt idx="14">
                  <c:v>0.332694</c:v>
                </c:pt>
                <c:pt idx="15">
                  <c:v>0.3409225</c:v>
                </c:pt>
                <c:pt idx="16">
                  <c:v>0.349151</c:v>
                </c:pt>
                <c:pt idx="17">
                  <c:v>0.3573795</c:v>
                </c:pt>
                <c:pt idx="18">
                  <c:v>0.365608</c:v>
                </c:pt>
                <c:pt idx="19">
                  <c:v>0.3738365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1909688"/>
        <c:axId val="589428648"/>
      </c:lineChart>
      <c:catAx>
        <c:axId val="341909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89428648"/>
        <c:crosses val="autoZero"/>
        <c:auto val="1"/>
        <c:lblAlgn val="ctr"/>
        <c:lblOffset val="100"/>
        <c:noMultiLvlLbl val="0"/>
      </c:catAx>
      <c:valAx>
        <c:axId val="58942864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2011$ per kWh/yr</a:t>
                </a:r>
              </a:p>
            </c:rich>
          </c:tx>
          <c:layout/>
          <c:overlay val="0"/>
        </c:title>
        <c:numFmt formatCode="&quot;$&quot;#,##0.00_);\(&quot;$&quot;#,##0.00\)" sourceLinked="1"/>
        <c:majorTickMark val="out"/>
        <c:minorTickMark val="none"/>
        <c:tickLblPos val="nextTo"/>
        <c:crossAx val="3419096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72708223972004"/>
          <c:y val="0.506486685816918"/>
          <c:w val="0.194729999027899"/>
          <c:h val="0.220749042800394"/>
        </c:manualLayout>
      </c:layout>
      <c:overlay val="1"/>
      <c:spPr>
        <a:solidFill>
          <a:sysClr val="window" lastClr="FFFFFF"/>
        </a:solidFill>
        <a:ln>
          <a:solidFill>
            <a:sysClr val="windowText" lastClr="000000"/>
          </a:solidFill>
        </a:ln>
      </c:spPr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Cumulative Spending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Summary!$N$4:$N$5</c:f>
              <c:strCache>
                <c:ptCount val="1"/>
                <c:pt idx="0">
                  <c:v>Tier 1</c:v>
                </c:pt>
              </c:strCache>
            </c:strRef>
          </c:tx>
          <c:invertIfNegative val="0"/>
          <c:cat>
            <c:numRef>
              <c:f>Summary!$M$6:$M$16</c:f>
              <c:numCache>
                <c:formatCode>General</c:formatCode>
                <c:ptCount val="11"/>
                <c:pt idx="0">
                  <c:v>2012.0</c:v>
                </c:pt>
                <c:pt idx="1">
                  <c:v>2013.0</c:v>
                </c:pt>
                <c:pt idx="2">
                  <c:v>2014.0</c:v>
                </c:pt>
                <c:pt idx="3">
                  <c:v>2015.0</c:v>
                </c:pt>
                <c:pt idx="4">
                  <c:v>2016.0</c:v>
                </c:pt>
                <c:pt idx="5">
                  <c:v>2017.0</c:v>
                </c:pt>
                <c:pt idx="6">
                  <c:v>2018.0</c:v>
                </c:pt>
                <c:pt idx="7">
                  <c:v>2019.0</c:v>
                </c:pt>
                <c:pt idx="8">
                  <c:v>2020.0</c:v>
                </c:pt>
                <c:pt idx="9">
                  <c:v>2021.0</c:v>
                </c:pt>
                <c:pt idx="10">
                  <c:v>2022.0</c:v>
                </c:pt>
              </c:numCache>
            </c:numRef>
          </c:cat>
          <c:val>
            <c:numRef>
              <c:f>Summary!$N$6:$N$16</c:f>
              <c:numCache>
                <c:formatCode>_("$"* #,##0_);_("$"* \(#,##0\);_("$"* "-"??_);_(@_)</c:formatCode>
                <c:ptCount val="11"/>
                <c:pt idx="0">
                  <c:v>134.6088530852106</c:v>
                </c:pt>
                <c:pt idx="1">
                  <c:v>352.1729022077107</c:v>
                </c:pt>
                <c:pt idx="2">
                  <c:v>620.7921823477106</c:v>
                </c:pt>
                <c:pt idx="3">
                  <c:v>908.6735148277107</c:v>
                </c:pt>
                <c:pt idx="4">
                  <c:v>1215.665770247711</c:v>
                </c:pt>
                <c:pt idx="5">
                  <c:v>1545.866580827711</c:v>
                </c:pt>
                <c:pt idx="6">
                  <c:v>1907.371597577711</c:v>
                </c:pt>
                <c:pt idx="7">
                  <c:v>2295.337709777711</c:v>
                </c:pt>
                <c:pt idx="8">
                  <c:v>2701.979295787711</c:v>
                </c:pt>
                <c:pt idx="9">
                  <c:v>3126.378035047711</c:v>
                </c:pt>
                <c:pt idx="10">
                  <c:v>3567.397340967711</c:v>
                </c:pt>
              </c:numCache>
            </c:numRef>
          </c:val>
        </c:ser>
        <c:ser>
          <c:idx val="1"/>
          <c:order val="1"/>
          <c:tx>
            <c:strRef>
              <c:f>Summary!$O$4:$O$5</c:f>
              <c:strCache>
                <c:ptCount val="1"/>
                <c:pt idx="0">
                  <c:v>BCH Planned Energy-Focused DSM</c:v>
                </c:pt>
              </c:strCache>
            </c:strRef>
          </c:tx>
          <c:invertIfNegative val="0"/>
          <c:cat>
            <c:numRef>
              <c:f>Summary!$M$6:$M$16</c:f>
              <c:numCache>
                <c:formatCode>General</c:formatCode>
                <c:ptCount val="11"/>
                <c:pt idx="0">
                  <c:v>2012.0</c:v>
                </c:pt>
                <c:pt idx="1">
                  <c:v>2013.0</c:v>
                </c:pt>
                <c:pt idx="2">
                  <c:v>2014.0</c:v>
                </c:pt>
                <c:pt idx="3">
                  <c:v>2015.0</c:v>
                </c:pt>
                <c:pt idx="4">
                  <c:v>2016.0</c:v>
                </c:pt>
                <c:pt idx="5">
                  <c:v>2017.0</c:v>
                </c:pt>
                <c:pt idx="6">
                  <c:v>2018.0</c:v>
                </c:pt>
                <c:pt idx="7">
                  <c:v>2019.0</c:v>
                </c:pt>
                <c:pt idx="8">
                  <c:v>2020.0</c:v>
                </c:pt>
                <c:pt idx="9">
                  <c:v>2021.0</c:v>
                </c:pt>
                <c:pt idx="10">
                  <c:v>2022.0</c:v>
                </c:pt>
              </c:numCache>
            </c:numRef>
          </c:cat>
          <c:val>
            <c:numRef>
              <c:f>Summary!$O$6:$O$16</c:f>
              <c:numCache>
                <c:formatCode>_("$"* #,##0_);_("$"* \(#,##0\);_("$"* "-"??_);_(@_)</c:formatCode>
                <c:ptCount val="11"/>
                <c:pt idx="0">
                  <c:v>134.6088530852106</c:v>
                </c:pt>
                <c:pt idx="1">
                  <c:v>270.410673543155</c:v>
                </c:pt>
                <c:pt idx="2">
                  <c:v>543.8215346652155</c:v>
                </c:pt>
                <c:pt idx="3">
                  <c:v>825.4123323918254</c:v>
                </c:pt>
                <c:pt idx="4">
                  <c:v>1095.803526844217</c:v>
                </c:pt>
                <c:pt idx="5">
                  <c:v>1377.405848196854</c:v>
                </c:pt>
                <c:pt idx="6">
                  <c:v>1673.102162593281</c:v>
                </c:pt>
                <c:pt idx="7">
                  <c:v>1991.508650364864</c:v>
                </c:pt>
                <c:pt idx="8">
                  <c:v>2260.236904991099</c:v>
                </c:pt>
                <c:pt idx="9">
                  <c:v>2556.744241476072</c:v>
                </c:pt>
                <c:pt idx="10">
                  <c:v>2804.188411566708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09672792"/>
        <c:axId val="709159544"/>
      </c:barChart>
      <c:catAx>
        <c:axId val="709672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09159544"/>
        <c:crosses val="autoZero"/>
        <c:auto val="1"/>
        <c:lblAlgn val="ctr"/>
        <c:lblOffset val="100"/>
        <c:noMultiLvlLbl val="0"/>
      </c:catAx>
      <c:valAx>
        <c:axId val="70915954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 Energy-Focused DSM (Millions 2011$)</a:t>
                </a:r>
              </a:p>
            </c:rich>
          </c:tx>
          <c:layout/>
          <c:overlay val="0"/>
        </c:title>
        <c:numFmt formatCode="_(&quot;$&quot;* #,##0_);_(&quot;$&quot;* \(#,##0\);_(&quot;$&quot;* &quot;-&quot;??_);_(@_)" sourceLinked="1"/>
        <c:majorTickMark val="out"/>
        <c:minorTickMark val="none"/>
        <c:tickLblPos val="nextTo"/>
        <c:crossAx val="709672792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60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600"/>
            </a:pPr>
            <a:endParaRPr lang="en-US"/>
          </a:p>
        </c:txPr>
      </c:legendEntry>
      <c:layout>
        <c:manualLayout>
          <c:xMode val="edge"/>
          <c:yMode val="edge"/>
          <c:x val="0.248931977252843"/>
          <c:y val="0.165898950131234"/>
          <c:w val="0.333928694856204"/>
          <c:h val="0.262307507857814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en-US" sz="2400" baseline="0"/>
              <a:t>Forecasts (with line losses)</a:t>
            </a:r>
            <a:endParaRPr lang="en-US" sz="240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205566765091864"/>
          <c:y val="0.0973526900085397"/>
          <c:w val="0.753099925009374"/>
          <c:h val="0.708936307045389"/>
        </c:manualLayout>
      </c:layout>
      <c:lineChart>
        <c:grouping val="standard"/>
        <c:varyColors val="0"/>
        <c:ser>
          <c:idx val="3"/>
          <c:order val="0"/>
          <c:tx>
            <c:strRef>
              <c:f>'Sales Forecast Graph'!$E$2</c:f>
              <c:strCache>
                <c:ptCount val="1"/>
                <c:pt idx="0">
                  <c:v>Base Case (w/o Energy-Focused DSM)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cat>
            <c:numRef>
              <c:f>'Sales Forecast Graph'!$A$7:$A$26</c:f>
              <c:numCache>
                <c:formatCode>General</c:formatCode>
                <c:ptCount val="20"/>
                <c:pt idx="0">
                  <c:v>2012.0</c:v>
                </c:pt>
                <c:pt idx="1">
                  <c:v>2013.0</c:v>
                </c:pt>
                <c:pt idx="2">
                  <c:v>2014.0</c:v>
                </c:pt>
                <c:pt idx="3">
                  <c:v>2015.0</c:v>
                </c:pt>
                <c:pt idx="4">
                  <c:v>2016.0</c:v>
                </c:pt>
                <c:pt idx="5">
                  <c:v>2017.0</c:v>
                </c:pt>
                <c:pt idx="6">
                  <c:v>2018.0</c:v>
                </c:pt>
                <c:pt idx="7">
                  <c:v>2019.0</c:v>
                </c:pt>
                <c:pt idx="8">
                  <c:v>2020.0</c:v>
                </c:pt>
                <c:pt idx="9">
                  <c:v>2021.0</c:v>
                </c:pt>
                <c:pt idx="10">
                  <c:v>2022.0</c:v>
                </c:pt>
                <c:pt idx="11">
                  <c:v>2023.0</c:v>
                </c:pt>
                <c:pt idx="12">
                  <c:v>2024.0</c:v>
                </c:pt>
                <c:pt idx="13">
                  <c:v>2025.0</c:v>
                </c:pt>
                <c:pt idx="14">
                  <c:v>2026.0</c:v>
                </c:pt>
                <c:pt idx="15">
                  <c:v>2027.0</c:v>
                </c:pt>
                <c:pt idx="16">
                  <c:v>2028.0</c:v>
                </c:pt>
                <c:pt idx="17">
                  <c:v>2029.0</c:v>
                </c:pt>
                <c:pt idx="18">
                  <c:v>2030.0</c:v>
                </c:pt>
                <c:pt idx="19">
                  <c:v>2031.0</c:v>
                </c:pt>
              </c:numCache>
            </c:numRef>
          </c:cat>
          <c:val>
            <c:numRef>
              <c:f>'Sales Forecast Graph'!$E$7:$E$26</c:f>
              <c:numCache>
                <c:formatCode>_(* #,##0_);_(* \(#,##0\);_(* "-"??_);_(@_)</c:formatCode>
                <c:ptCount val="20"/>
                <c:pt idx="0">
                  <c:v>56728.21335457889</c:v>
                </c:pt>
                <c:pt idx="1">
                  <c:v>58080.53873501691</c:v>
                </c:pt>
                <c:pt idx="2">
                  <c:v>60021.6468320631</c:v>
                </c:pt>
                <c:pt idx="3">
                  <c:v>61712.73065897691</c:v>
                </c:pt>
                <c:pt idx="4">
                  <c:v>64286.49338374291</c:v>
                </c:pt>
                <c:pt idx="5">
                  <c:v>68166.82375437898</c:v>
                </c:pt>
                <c:pt idx="6">
                  <c:v>70874.12789504544</c:v>
                </c:pt>
                <c:pt idx="7">
                  <c:v>72038.84667530213</c:v>
                </c:pt>
                <c:pt idx="8">
                  <c:v>73112.40450759287</c:v>
                </c:pt>
                <c:pt idx="9">
                  <c:v>73984.24575522619</c:v>
                </c:pt>
                <c:pt idx="10">
                  <c:v>75032.59730632257</c:v>
                </c:pt>
                <c:pt idx="11">
                  <c:v>75913.28502979215</c:v>
                </c:pt>
                <c:pt idx="12">
                  <c:v>76658.0337845169</c:v>
                </c:pt>
                <c:pt idx="13">
                  <c:v>77283.94429201628</c:v>
                </c:pt>
                <c:pt idx="14">
                  <c:v>76746.96753755535</c:v>
                </c:pt>
                <c:pt idx="15">
                  <c:v>77820.92480420541</c:v>
                </c:pt>
                <c:pt idx="16">
                  <c:v>78861.88723446234</c:v>
                </c:pt>
                <c:pt idx="17">
                  <c:v>79702.43543091477</c:v>
                </c:pt>
                <c:pt idx="18">
                  <c:v>80804.03938666598</c:v>
                </c:pt>
                <c:pt idx="19">
                  <c:v>82221.29031652694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'Sales Forecast Graph'!$D$2</c:f>
              <c:strCache>
                <c:ptCount val="1"/>
                <c:pt idx="0">
                  <c:v>Base Case (w/ BCH Planned DSM)</c:v>
                </c:pt>
              </c:strCache>
            </c:strRef>
          </c:tx>
          <c:marker>
            <c:symbol val="none"/>
          </c:marker>
          <c:cat>
            <c:numRef>
              <c:f>'Sales Forecast Graph'!$A$7:$A$26</c:f>
              <c:numCache>
                <c:formatCode>General</c:formatCode>
                <c:ptCount val="20"/>
                <c:pt idx="0">
                  <c:v>2012.0</c:v>
                </c:pt>
                <c:pt idx="1">
                  <c:v>2013.0</c:v>
                </c:pt>
                <c:pt idx="2">
                  <c:v>2014.0</c:v>
                </c:pt>
                <c:pt idx="3">
                  <c:v>2015.0</c:v>
                </c:pt>
                <c:pt idx="4">
                  <c:v>2016.0</c:v>
                </c:pt>
                <c:pt idx="5">
                  <c:v>2017.0</c:v>
                </c:pt>
                <c:pt idx="6">
                  <c:v>2018.0</c:v>
                </c:pt>
                <c:pt idx="7">
                  <c:v>2019.0</c:v>
                </c:pt>
                <c:pt idx="8">
                  <c:v>2020.0</c:v>
                </c:pt>
                <c:pt idx="9">
                  <c:v>2021.0</c:v>
                </c:pt>
                <c:pt idx="10">
                  <c:v>2022.0</c:v>
                </c:pt>
                <c:pt idx="11">
                  <c:v>2023.0</c:v>
                </c:pt>
                <c:pt idx="12">
                  <c:v>2024.0</c:v>
                </c:pt>
                <c:pt idx="13">
                  <c:v>2025.0</c:v>
                </c:pt>
                <c:pt idx="14">
                  <c:v>2026.0</c:v>
                </c:pt>
                <c:pt idx="15">
                  <c:v>2027.0</c:v>
                </c:pt>
                <c:pt idx="16">
                  <c:v>2028.0</c:v>
                </c:pt>
                <c:pt idx="17">
                  <c:v>2029.0</c:v>
                </c:pt>
                <c:pt idx="18">
                  <c:v>2030.0</c:v>
                </c:pt>
                <c:pt idx="19">
                  <c:v>2031.0</c:v>
                </c:pt>
              </c:numCache>
            </c:numRef>
          </c:cat>
          <c:val>
            <c:numRef>
              <c:f>'Sales Forecast Graph'!$D$7:$D$26</c:f>
              <c:numCache>
                <c:formatCode>_(* #,##0_);_(* \(#,##0\);_(* "-"??_);_(@_)</c:formatCode>
                <c:ptCount val="20"/>
                <c:pt idx="0">
                  <c:v>55915.0</c:v>
                </c:pt>
                <c:pt idx="1">
                  <c:v>56965.0</c:v>
                </c:pt>
                <c:pt idx="2">
                  <c:v>58523.0</c:v>
                </c:pt>
                <c:pt idx="3">
                  <c:v>59663.0</c:v>
                </c:pt>
                <c:pt idx="4">
                  <c:v>61700.0</c:v>
                </c:pt>
                <c:pt idx="5">
                  <c:v>64958.0</c:v>
                </c:pt>
                <c:pt idx="6">
                  <c:v>67097.0</c:v>
                </c:pt>
                <c:pt idx="7">
                  <c:v>67617.0</c:v>
                </c:pt>
                <c:pt idx="8">
                  <c:v>68052.0</c:v>
                </c:pt>
                <c:pt idx="9">
                  <c:v>68264.0</c:v>
                </c:pt>
                <c:pt idx="10">
                  <c:v>68807.0</c:v>
                </c:pt>
                <c:pt idx="11">
                  <c:v>69286.0</c:v>
                </c:pt>
                <c:pt idx="12">
                  <c:v>69727.0</c:v>
                </c:pt>
                <c:pt idx="13">
                  <c:v>70118.0</c:v>
                </c:pt>
                <c:pt idx="14">
                  <c:v>69385.0</c:v>
                </c:pt>
                <c:pt idx="15">
                  <c:v>70257.0</c:v>
                </c:pt>
                <c:pt idx="16">
                  <c:v>71121.0</c:v>
                </c:pt>
                <c:pt idx="17">
                  <c:v>71955.0</c:v>
                </c:pt>
                <c:pt idx="18">
                  <c:v>73047.0</c:v>
                </c:pt>
                <c:pt idx="19">
                  <c:v>74493.0</c:v>
                </c:pt>
              </c:numCache>
            </c:numRef>
          </c:val>
          <c:smooth val="0"/>
        </c:ser>
        <c:ser>
          <c:idx val="0"/>
          <c:order val="2"/>
          <c:tx>
            <c:strRef>
              <c:f>'Sales Forecast Graph'!$B$2</c:f>
              <c:strCache>
                <c:ptCount val="1"/>
                <c:pt idx="0">
                  <c:v>Including DSM: Tier 1</c:v>
                </c:pt>
              </c:strCache>
            </c:strRef>
          </c:tx>
          <c:spPr>
            <a:ln>
              <a:solidFill>
                <a:schemeClr val="accent2"/>
              </a:solidFill>
              <a:prstDash val="sysDot"/>
            </a:ln>
          </c:spPr>
          <c:marker>
            <c:symbol val="none"/>
          </c:marker>
          <c:cat>
            <c:numRef>
              <c:f>'Sales Forecast Graph'!$A$7:$A$26</c:f>
              <c:numCache>
                <c:formatCode>General</c:formatCode>
                <c:ptCount val="20"/>
                <c:pt idx="0">
                  <c:v>2012.0</c:v>
                </c:pt>
                <c:pt idx="1">
                  <c:v>2013.0</c:v>
                </c:pt>
                <c:pt idx="2">
                  <c:v>2014.0</c:v>
                </c:pt>
                <c:pt idx="3">
                  <c:v>2015.0</c:v>
                </c:pt>
                <c:pt idx="4">
                  <c:v>2016.0</c:v>
                </c:pt>
                <c:pt idx="5">
                  <c:v>2017.0</c:v>
                </c:pt>
                <c:pt idx="6">
                  <c:v>2018.0</c:v>
                </c:pt>
                <c:pt idx="7">
                  <c:v>2019.0</c:v>
                </c:pt>
                <c:pt idx="8">
                  <c:v>2020.0</c:v>
                </c:pt>
                <c:pt idx="9">
                  <c:v>2021.0</c:v>
                </c:pt>
                <c:pt idx="10">
                  <c:v>2022.0</c:v>
                </c:pt>
                <c:pt idx="11">
                  <c:v>2023.0</c:v>
                </c:pt>
                <c:pt idx="12">
                  <c:v>2024.0</c:v>
                </c:pt>
                <c:pt idx="13">
                  <c:v>2025.0</c:v>
                </c:pt>
                <c:pt idx="14">
                  <c:v>2026.0</c:v>
                </c:pt>
                <c:pt idx="15">
                  <c:v>2027.0</c:v>
                </c:pt>
                <c:pt idx="16">
                  <c:v>2028.0</c:v>
                </c:pt>
                <c:pt idx="17">
                  <c:v>2029.0</c:v>
                </c:pt>
                <c:pt idx="18">
                  <c:v>2030.0</c:v>
                </c:pt>
                <c:pt idx="19">
                  <c:v>2031.0</c:v>
                </c:pt>
              </c:numCache>
            </c:numRef>
          </c:cat>
          <c:val>
            <c:numRef>
              <c:f>'Sales Forecast Graph'!$B$7:$B$26</c:f>
              <c:numCache>
                <c:formatCode>_(* #,##0_);_(* \(#,##0\);_(* "-"??_);_(@_)</c:formatCode>
                <c:ptCount val="20"/>
                <c:pt idx="0">
                  <c:v>55915.0</c:v>
                </c:pt>
                <c:pt idx="1">
                  <c:v>56479.24979726731</c:v>
                </c:pt>
                <c:pt idx="2">
                  <c:v>57307.19016253453</c:v>
                </c:pt>
                <c:pt idx="3">
                  <c:v>57903.86587221221</c:v>
                </c:pt>
                <c:pt idx="4">
                  <c:v>59385.1791599225</c:v>
                </c:pt>
                <c:pt idx="5">
                  <c:v>62154.42596122979</c:v>
                </c:pt>
                <c:pt idx="6">
                  <c:v>63731.62622646549</c:v>
                </c:pt>
                <c:pt idx="7">
                  <c:v>63853.96160926031</c:v>
                </c:pt>
                <c:pt idx="8">
                  <c:v>63933.37362757901</c:v>
                </c:pt>
                <c:pt idx="9">
                  <c:v>63864.63124144009</c:v>
                </c:pt>
                <c:pt idx="10">
                  <c:v>64045.72366520075</c:v>
                </c:pt>
                <c:pt idx="11">
                  <c:v>64076.92915780591</c:v>
                </c:pt>
                <c:pt idx="12">
                  <c:v>64012.52568133616</c:v>
                </c:pt>
                <c:pt idx="13">
                  <c:v>63861.13103955831</c:v>
                </c:pt>
                <c:pt idx="14">
                  <c:v>62601.44982627684</c:v>
                </c:pt>
                <c:pt idx="15">
                  <c:v>63191.20097752189</c:v>
                </c:pt>
                <c:pt idx="16">
                  <c:v>63788.0165668696</c:v>
                </c:pt>
                <c:pt idx="17">
                  <c:v>64275.85594173172</c:v>
                </c:pt>
                <c:pt idx="18">
                  <c:v>65041.52103257416</c:v>
                </c:pt>
                <c:pt idx="19">
                  <c:v>66134.3307026053</c:v>
                </c:pt>
              </c:numCache>
            </c:numRef>
          </c:val>
          <c:smooth val="0"/>
        </c:ser>
        <c:ser>
          <c:idx val="2"/>
          <c:order val="3"/>
          <c:tx>
            <c:strRef>
              <c:f>'Sales Forecast Graph'!$J$2</c:f>
              <c:strCache>
                <c:ptCount val="1"/>
                <c:pt idx="0">
                  <c:v>Supply Resources</c:v>
                </c:pt>
              </c:strCache>
            </c:strRef>
          </c:tx>
          <c:marker>
            <c:symbol val="none"/>
          </c:marker>
          <c:val>
            <c:numRef>
              <c:f>'Sales Forecast Graph'!$J$7:$J$26</c:f>
              <c:numCache>
                <c:formatCode>_(* #,##0_);_(* \(#,##0\);_(* "-"??_);_(@_)</c:formatCode>
                <c:ptCount val="20"/>
                <c:pt idx="0">
                  <c:v>57938.0</c:v>
                </c:pt>
                <c:pt idx="1">
                  <c:v>61448.0</c:v>
                </c:pt>
                <c:pt idx="2">
                  <c:v>61888.0</c:v>
                </c:pt>
                <c:pt idx="3">
                  <c:v>64009.0</c:v>
                </c:pt>
                <c:pt idx="4">
                  <c:v>63867.0</c:v>
                </c:pt>
                <c:pt idx="5">
                  <c:v>64197.0</c:v>
                </c:pt>
                <c:pt idx="6">
                  <c:v>64497.0</c:v>
                </c:pt>
                <c:pt idx="7">
                  <c:v>63862.0</c:v>
                </c:pt>
                <c:pt idx="8">
                  <c:v>63674.0</c:v>
                </c:pt>
                <c:pt idx="9">
                  <c:v>63329.0</c:v>
                </c:pt>
                <c:pt idx="10">
                  <c:v>62925.0</c:v>
                </c:pt>
                <c:pt idx="11">
                  <c:v>62682.0</c:v>
                </c:pt>
                <c:pt idx="12">
                  <c:v>62499.0</c:v>
                </c:pt>
                <c:pt idx="13">
                  <c:v>62089.0</c:v>
                </c:pt>
                <c:pt idx="14">
                  <c:v>62018.0</c:v>
                </c:pt>
                <c:pt idx="15">
                  <c:v>62019.0</c:v>
                </c:pt>
                <c:pt idx="16">
                  <c:v>62016.0</c:v>
                </c:pt>
                <c:pt idx="17">
                  <c:v>62016.0</c:v>
                </c:pt>
                <c:pt idx="18">
                  <c:v>62016.0</c:v>
                </c:pt>
                <c:pt idx="19">
                  <c:v>62016.0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95673176"/>
        <c:axId val="443286664"/>
      </c:lineChart>
      <c:catAx>
        <c:axId val="69567317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FISCAL YEAR</a:t>
                </a:r>
              </a:p>
            </c:rich>
          </c:tx>
          <c:layout>
            <c:manualLayout>
              <c:xMode val="edge"/>
              <c:yMode val="edge"/>
              <c:x val="0.540897168939697"/>
              <c:y val="0.93454046254689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600"/>
            </a:pPr>
            <a:endParaRPr lang="en-US"/>
          </a:p>
        </c:txPr>
        <c:crossAx val="443286664"/>
        <c:crosses val="autoZero"/>
        <c:auto val="1"/>
        <c:lblAlgn val="ctr"/>
        <c:lblOffset val="100"/>
        <c:noMultiLvlLbl val="0"/>
      </c:catAx>
      <c:valAx>
        <c:axId val="443286664"/>
        <c:scaling>
          <c:orientation val="minMax"/>
          <c:min val="2500.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sz="2000"/>
                </a:pPr>
                <a:r>
                  <a:rPr lang="en-US" sz="2000"/>
                  <a:t>GWh</a:t>
                </a:r>
              </a:p>
            </c:rich>
          </c:tx>
          <c:layout>
            <c:manualLayout>
              <c:xMode val="edge"/>
              <c:yMode val="edge"/>
              <c:x val="0.012064435612003"/>
              <c:y val="0.461275308135586"/>
            </c:manualLayout>
          </c:layout>
          <c:overlay val="0"/>
        </c:title>
        <c:numFmt formatCode="_(* #,##0_);_(* \(#,##0\);_(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6956731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90698690405214"/>
          <c:y val="0.43458382479518"/>
          <c:w val="0.45760130342715"/>
          <c:h val="0.33806464981351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en-US" sz="2400" baseline="0"/>
              <a:t>Forecasts (with line losses)</a:t>
            </a:r>
            <a:endParaRPr lang="en-US" sz="240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83245337490039"/>
          <c:y val="0.0973526900085397"/>
          <c:w val="0.775421303510444"/>
          <c:h val="0.708936307045389"/>
        </c:manualLayout>
      </c:layout>
      <c:lineChart>
        <c:grouping val="standard"/>
        <c:varyColors val="0"/>
        <c:ser>
          <c:idx val="3"/>
          <c:order val="0"/>
          <c:tx>
            <c:strRef>
              <c:f>'Sales Forecast Graph'!$W$2</c:f>
              <c:strCache>
                <c:ptCount val="1"/>
                <c:pt idx="0">
                  <c:v>Base Case (w/o Energy-Focused DSM)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cat>
            <c:numRef>
              <c:f>'Sales Forecast Graph'!$A$7:$A$26</c:f>
              <c:numCache>
                <c:formatCode>General</c:formatCode>
                <c:ptCount val="20"/>
                <c:pt idx="0">
                  <c:v>2012.0</c:v>
                </c:pt>
                <c:pt idx="1">
                  <c:v>2013.0</c:v>
                </c:pt>
                <c:pt idx="2">
                  <c:v>2014.0</c:v>
                </c:pt>
                <c:pt idx="3">
                  <c:v>2015.0</c:v>
                </c:pt>
                <c:pt idx="4">
                  <c:v>2016.0</c:v>
                </c:pt>
                <c:pt idx="5">
                  <c:v>2017.0</c:v>
                </c:pt>
                <c:pt idx="6">
                  <c:v>2018.0</c:v>
                </c:pt>
                <c:pt idx="7">
                  <c:v>2019.0</c:v>
                </c:pt>
                <c:pt idx="8">
                  <c:v>2020.0</c:v>
                </c:pt>
                <c:pt idx="9">
                  <c:v>2021.0</c:v>
                </c:pt>
                <c:pt idx="10">
                  <c:v>2022.0</c:v>
                </c:pt>
                <c:pt idx="11">
                  <c:v>2023.0</c:v>
                </c:pt>
                <c:pt idx="12">
                  <c:v>2024.0</c:v>
                </c:pt>
                <c:pt idx="13">
                  <c:v>2025.0</c:v>
                </c:pt>
                <c:pt idx="14">
                  <c:v>2026.0</c:v>
                </c:pt>
                <c:pt idx="15">
                  <c:v>2027.0</c:v>
                </c:pt>
                <c:pt idx="16">
                  <c:v>2028.0</c:v>
                </c:pt>
                <c:pt idx="17">
                  <c:v>2029.0</c:v>
                </c:pt>
                <c:pt idx="18">
                  <c:v>2030.0</c:v>
                </c:pt>
                <c:pt idx="19">
                  <c:v>2031.0</c:v>
                </c:pt>
              </c:numCache>
            </c:numRef>
          </c:cat>
          <c:val>
            <c:numRef>
              <c:f>'Sales Forecast Graph'!$W$7:$W$26</c:f>
              <c:numCache>
                <c:formatCode>_(* #,##0_);_(* \(#,##0\);_(* "-"??_);_(@_)</c:formatCode>
                <c:ptCount val="20"/>
                <c:pt idx="0">
                  <c:v>10602.7976452455</c:v>
                </c:pt>
                <c:pt idx="1">
                  <c:v>10780.50141861191</c:v>
                </c:pt>
                <c:pt idx="2">
                  <c:v>11161.81422079185</c:v>
                </c:pt>
                <c:pt idx="3">
                  <c:v>11416.7723100024</c:v>
                </c:pt>
                <c:pt idx="4">
                  <c:v>11941.39130434782</c:v>
                </c:pt>
                <c:pt idx="5">
                  <c:v>12498.80545824473</c:v>
                </c:pt>
                <c:pt idx="6">
                  <c:v>12567.26291410144</c:v>
                </c:pt>
                <c:pt idx="7">
                  <c:v>12660.243955095</c:v>
                </c:pt>
                <c:pt idx="8">
                  <c:v>12773.62599161378</c:v>
                </c:pt>
                <c:pt idx="9">
                  <c:v>12856.06399057807</c:v>
                </c:pt>
                <c:pt idx="10">
                  <c:v>12978.97345120481</c:v>
                </c:pt>
                <c:pt idx="11">
                  <c:v>13157.78824240095</c:v>
                </c:pt>
                <c:pt idx="12">
                  <c:v>13301.49906417838</c:v>
                </c:pt>
                <c:pt idx="13">
                  <c:v>13461.46868947707</c:v>
                </c:pt>
                <c:pt idx="14">
                  <c:v>13525.20667621312</c:v>
                </c:pt>
                <c:pt idx="15">
                  <c:v>13636.49060052567</c:v>
                </c:pt>
                <c:pt idx="16">
                  <c:v>13806.51259454127</c:v>
                </c:pt>
                <c:pt idx="17">
                  <c:v>13940.44751288008</c:v>
                </c:pt>
                <c:pt idx="18">
                  <c:v>14103.15471235605</c:v>
                </c:pt>
                <c:pt idx="19">
                  <c:v>14293.34320030027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'Sales Forecast Graph'!$V$2</c:f>
              <c:strCache>
                <c:ptCount val="1"/>
                <c:pt idx="0">
                  <c:v>Base Case (w/ BCH Planned DSM)</c:v>
                </c:pt>
              </c:strCache>
            </c:strRef>
          </c:tx>
          <c:marker>
            <c:symbol val="none"/>
          </c:marker>
          <c:cat>
            <c:numRef>
              <c:f>'Sales Forecast Graph'!$A$7:$A$26</c:f>
              <c:numCache>
                <c:formatCode>General</c:formatCode>
                <c:ptCount val="20"/>
                <c:pt idx="0">
                  <c:v>2012.0</c:v>
                </c:pt>
                <c:pt idx="1">
                  <c:v>2013.0</c:v>
                </c:pt>
                <c:pt idx="2">
                  <c:v>2014.0</c:v>
                </c:pt>
                <c:pt idx="3">
                  <c:v>2015.0</c:v>
                </c:pt>
                <c:pt idx="4">
                  <c:v>2016.0</c:v>
                </c:pt>
                <c:pt idx="5">
                  <c:v>2017.0</c:v>
                </c:pt>
                <c:pt idx="6">
                  <c:v>2018.0</c:v>
                </c:pt>
                <c:pt idx="7">
                  <c:v>2019.0</c:v>
                </c:pt>
                <c:pt idx="8">
                  <c:v>2020.0</c:v>
                </c:pt>
                <c:pt idx="9">
                  <c:v>2021.0</c:v>
                </c:pt>
                <c:pt idx="10">
                  <c:v>2022.0</c:v>
                </c:pt>
                <c:pt idx="11">
                  <c:v>2023.0</c:v>
                </c:pt>
                <c:pt idx="12">
                  <c:v>2024.0</c:v>
                </c:pt>
                <c:pt idx="13">
                  <c:v>2025.0</c:v>
                </c:pt>
                <c:pt idx="14">
                  <c:v>2026.0</c:v>
                </c:pt>
                <c:pt idx="15">
                  <c:v>2027.0</c:v>
                </c:pt>
                <c:pt idx="16">
                  <c:v>2028.0</c:v>
                </c:pt>
                <c:pt idx="17">
                  <c:v>2029.0</c:v>
                </c:pt>
                <c:pt idx="18">
                  <c:v>2030.0</c:v>
                </c:pt>
                <c:pt idx="19">
                  <c:v>2031.0</c:v>
                </c:pt>
              </c:numCache>
            </c:numRef>
          </c:cat>
          <c:val>
            <c:numRef>
              <c:f>'Sales Forecast Graph'!$V$7:$V$26</c:f>
              <c:numCache>
                <c:formatCode>_(* #,##0_);_(* \(#,##0\);_(* "-"??_);_(@_)</c:formatCode>
                <c:ptCount val="20"/>
                <c:pt idx="0">
                  <c:v>10496.0</c:v>
                </c:pt>
                <c:pt idx="1">
                  <c:v>10634.0</c:v>
                </c:pt>
                <c:pt idx="2">
                  <c:v>10965.0</c:v>
                </c:pt>
                <c:pt idx="3">
                  <c:v>11153.0</c:v>
                </c:pt>
                <c:pt idx="4">
                  <c:v>11613.0</c:v>
                </c:pt>
                <c:pt idx="5">
                  <c:v>12094.0</c:v>
                </c:pt>
                <c:pt idx="6">
                  <c:v>12098.0</c:v>
                </c:pt>
                <c:pt idx="7">
                  <c:v>12123.0</c:v>
                </c:pt>
                <c:pt idx="8">
                  <c:v>12153.0</c:v>
                </c:pt>
                <c:pt idx="9">
                  <c:v>12152.0</c:v>
                </c:pt>
                <c:pt idx="10">
                  <c:v>12209.0</c:v>
                </c:pt>
                <c:pt idx="11">
                  <c:v>12335.0</c:v>
                </c:pt>
                <c:pt idx="12">
                  <c:v>12438.0</c:v>
                </c:pt>
                <c:pt idx="13">
                  <c:v>12566.0</c:v>
                </c:pt>
                <c:pt idx="14">
                  <c:v>12604.0</c:v>
                </c:pt>
                <c:pt idx="15">
                  <c:v>12691.0</c:v>
                </c:pt>
                <c:pt idx="16">
                  <c:v>12840.0</c:v>
                </c:pt>
                <c:pt idx="17">
                  <c:v>12976.0</c:v>
                </c:pt>
                <c:pt idx="18">
                  <c:v>13143.0</c:v>
                </c:pt>
                <c:pt idx="19">
                  <c:v>13342.0</c:v>
                </c:pt>
              </c:numCache>
            </c:numRef>
          </c:val>
          <c:smooth val="0"/>
        </c:ser>
        <c:ser>
          <c:idx val="0"/>
          <c:order val="2"/>
          <c:tx>
            <c:strRef>
              <c:f>'Sales Forecast Graph'!$T$2</c:f>
              <c:strCache>
                <c:ptCount val="1"/>
                <c:pt idx="0">
                  <c:v>Including DSM: Tier 1</c:v>
                </c:pt>
              </c:strCache>
            </c:strRef>
          </c:tx>
          <c:spPr>
            <a:ln>
              <a:solidFill>
                <a:schemeClr val="accent2"/>
              </a:solidFill>
              <a:prstDash val="sysDot"/>
            </a:ln>
          </c:spPr>
          <c:marker>
            <c:symbol val="none"/>
          </c:marker>
          <c:cat>
            <c:numRef>
              <c:f>'Sales Forecast Graph'!$A$7:$A$26</c:f>
              <c:numCache>
                <c:formatCode>General</c:formatCode>
                <c:ptCount val="20"/>
                <c:pt idx="0">
                  <c:v>2012.0</c:v>
                </c:pt>
                <c:pt idx="1">
                  <c:v>2013.0</c:v>
                </c:pt>
                <c:pt idx="2">
                  <c:v>2014.0</c:v>
                </c:pt>
                <c:pt idx="3">
                  <c:v>2015.0</c:v>
                </c:pt>
                <c:pt idx="4">
                  <c:v>2016.0</c:v>
                </c:pt>
                <c:pt idx="5">
                  <c:v>2017.0</c:v>
                </c:pt>
                <c:pt idx="6">
                  <c:v>2018.0</c:v>
                </c:pt>
                <c:pt idx="7">
                  <c:v>2019.0</c:v>
                </c:pt>
                <c:pt idx="8">
                  <c:v>2020.0</c:v>
                </c:pt>
                <c:pt idx="9">
                  <c:v>2021.0</c:v>
                </c:pt>
                <c:pt idx="10">
                  <c:v>2022.0</c:v>
                </c:pt>
                <c:pt idx="11">
                  <c:v>2023.0</c:v>
                </c:pt>
                <c:pt idx="12">
                  <c:v>2024.0</c:v>
                </c:pt>
                <c:pt idx="13">
                  <c:v>2025.0</c:v>
                </c:pt>
                <c:pt idx="14">
                  <c:v>2026.0</c:v>
                </c:pt>
                <c:pt idx="15">
                  <c:v>2027.0</c:v>
                </c:pt>
                <c:pt idx="16">
                  <c:v>2028.0</c:v>
                </c:pt>
                <c:pt idx="17">
                  <c:v>2029.0</c:v>
                </c:pt>
                <c:pt idx="18">
                  <c:v>2030.0</c:v>
                </c:pt>
                <c:pt idx="19">
                  <c:v>2031.0</c:v>
                </c:pt>
              </c:numCache>
            </c:numRef>
          </c:cat>
          <c:val>
            <c:numRef>
              <c:f>'Sales Forecast Graph'!$T$7:$T$26</c:f>
              <c:numCache>
                <c:formatCode>_(* #,##0_);_(* \(#,##0\);_(* "-"??_);_(@_)</c:formatCode>
                <c:ptCount val="20"/>
                <c:pt idx="0">
                  <c:v>10450.33623727209</c:v>
                </c:pt>
                <c:pt idx="1">
                  <c:v>10482.58091623562</c:v>
                </c:pt>
                <c:pt idx="2">
                  <c:v>10656.03968042137</c:v>
                </c:pt>
                <c:pt idx="3">
                  <c:v>10711.64745810068</c:v>
                </c:pt>
                <c:pt idx="4">
                  <c:v>11030.83141979525</c:v>
                </c:pt>
                <c:pt idx="5">
                  <c:v>11396.0234666584</c:v>
                </c:pt>
                <c:pt idx="6">
                  <c:v>11257.19952741728</c:v>
                </c:pt>
                <c:pt idx="7">
                  <c:v>11158.98868813313</c:v>
                </c:pt>
                <c:pt idx="8">
                  <c:v>11090.0264855684</c:v>
                </c:pt>
                <c:pt idx="9">
                  <c:v>10999.94451353431</c:v>
                </c:pt>
                <c:pt idx="10">
                  <c:v>10963.78303764475</c:v>
                </c:pt>
                <c:pt idx="11">
                  <c:v>10986.78749516049</c:v>
                </c:pt>
                <c:pt idx="12">
                  <c:v>10982.08523122527</c:v>
                </c:pt>
                <c:pt idx="13">
                  <c:v>10999.48309895214</c:v>
                </c:pt>
                <c:pt idx="14">
                  <c:v>10930.66407767807</c:v>
                </c:pt>
                <c:pt idx="15">
                  <c:v>10953.13588365524</c:v>
                </c:pt>
                <c:pt idx="16">
                  <c:v>11041.69335143261</c:v>
                </c:pt>
                <c:pt idx="17">
                  <c:v>11110.9351223608</c:v>
                </c:pt>
                <c:pt idx="18">
                  <c:v>11212.02508637749</c:v>
                </c:pt>
                <c:pt idx="19">
                  <c:v>11342.70520661595</c:v>
                </c:pt>
              </c:numCache>
            </c:numRef>
          </c:val>
          <c:smooth val="0"/>
        </c:ser>
        <c:ser>
          <c:idx val="2"/>
          <c:order val="3"/>
          <c:tx>
            <c:strRef>
              <c:f>'Sales Forecast Graph'!$N$2</c:f>
              <c:strCache>
                <c:ptCount val="1"/>
                <c:pt idx="0">
                  <c:v>Supply Resources (Net of Reserves)</c:v>
                </c:pt>
              </c:strCache>
            </c:strRef>
          </c:tx>
          <c:marker>
            <c:symbol val="none"/>
          </c:marker>
          <c:val>
            <c:numRef>
              <c:f>'Sales Forecast Graph'!$N$7:$N$26</c:f>
              <c:numCache>
                <c:formatCode>_(* #,##0_);_(* \(#,##0\);_(* "-"??_);_(@_)</c:formatCode>
                <c:ptCount val="20"/>
                <c:pt idx="0">
                  <c:v>11437.0</c:v>
                </c:pt>
                <c:pt idx="1">
                  <c:v>11574.0</c:v>
                </c:pt>
                <c:pt idx="2">
                  <c:v>11617.0</c:v>
                </c:pt>
                <c:pt idx="3">
                  <c:v>11526.0</c:v>
                </c:pt>
                <c:pt idx="4">
                  <c:v>11132.0</c:v>
                </c:pt>
                <c:pt idx="5">
                  <c:v>11158.0</c:v>
                </c:pt>
                <c:pt idx="6">
                  <c:v>11147.0</c:v>
                </c:pt>
                <c:pt idx="7">
                  <c:v>11089.0</c:v>
                </c:pt>
                <c:pt idx="8">
                  <c:v>11055.0</c:v>
                </c:pt>
                <c:pt idx="9">
                  <c:v>10985.0</c:v>
                </c:pt>
                <c:pt idx="10">
                  <c:v>10985.0</c:v>
                </c:pt>
                <c:pt idx="11">
                  <c:v>10931.0</c:v>
                </c:pt>
                <c:pt idx="12">
                  <c:v>10931.0</c:v>
                </c:pt>
                <c:pt idx="13">
                  <c:v>10907.0</c:v>
                </c:pt>
                <c:pt idx="14">
                  <c:v>10907.0</c:v>
                </c:pt>
                <c:pt idx="15">
                  <c:v>10907.0</c:v>
                </c:pt>
                <c:pt idx="16">
                  <c:v>10906.0</c:v>
                </c:pt>
                <c:pt idx="17">
                  <c:v>10906.0</c:v>
                </c:pt>
                <c:pt idx="18">
                  <c:v>10906.0</c:v>
                </c:pt>
                <c:pt idx="19">
                  <c:v>10906.0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98099304"/>
        <c:axId val="798059288"/>
      </c:lineChart>
      <c:catAx>
        <c:axId val="7980993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FISCAL YEAR</a:t>
                </a:r>
              </a:p>
            </c:rich>
          </c:tx>
          <c:layout>
            <c:manualLayout>
              <c:xMode val="edge"/>
              <c:yMode val="edge"/>
              <c:x val="0.540897168939697"/>
              <c:y val="0.93454046254689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600"/>
            </a:pPr>
            <a:endParaRPr lang="en-US"/>
          </a:p>
        </c:txPr>
        <c:crossAx val="798059288"/>
        <c:crosses val="autoZero"/>
        <c:auto val="1"/>
        <c:lblAlgn val="ctr"/>
        <c:lblOffset val="100"/>
        <c:noMultiLvlLbl val="0"/>
      </c:catAx>
      <c:valAx>
        <c:axId val="798059288"/>
        <c:scaling>
          <c:orientation val="minMax"/>
          <c:min val="2500.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sz="2000"/>
                </a:pPr>
                <a:r>
                  <a:rPr lang="en-US" sz="2000"/>
                  <a:t>MW</a:t>
                </a:r>
              </a:p>
            </c:rich>
          </c:tx>
          <c:layout>
            <c:manualLayout>
              <c:xMode val="edge"/>
              <c:yMode val="edge"/>
              <c:x val="0.012064435612003"/>
              <c:y val="0.461275308135586"/>
            </c:manualLayout>
          </c:layout>
          <c:overlay val="0"/>
        </c:title>
        <c:numFmt formatCode="_(* #,##0_);_(* \(#,##0\);_(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7980993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71583795081171"/>
          <c:y val="0.406523429378455"/>
          <c:w val="0.445851956168664"/>
          <c:h val="0.374543053047495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Cumulative GWh Savings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'GWh Projections'!$B$44</c:f>
              <c:strCache>
                <c:ptCount val="1"/>
                <c:pt idx="0">
                  <c:v>Tier 1</c:v>
                </c:pt>
              </c:strCache>
            </c:strRef>
          </c:tx>
          <c:invertIfNegative val="0"/>
          <c:cat>
            <c:numRef>
              <c:f>'GWh Projections'!$A$45:$A$54</c:f>
              <c:numCache>
                <c:formatCode>General</c:formatCode>
                <c:ptCount val="10"/>
                <c:pt idx="0">
                  <c:v>2013.0</c:v>
                </c:pt>
                <c:pt idx="1">
                  <c:v>2014.0</c:v>
                </c:pt>
                <c:pt idx="2">
                  <c:v>2015.0</c:v>
                </c:pt>
                <c:pt idx="3">
                  <c:v>2016.0</c:v>
                </c:pt>
                <c:pt idx="4">
                  <c:v>2017.0</c:v>
                </c:pt>
                <c:pt idx="5">
                  <c:v>2018.0</c:v>
                </c:pt>
                <c:pt idx="6">
                  <c:v>2019.0</c:v>
                </c:pt>
                <c:pt idx="7">
                  <c:v>2020.0</c:v>
                </c:pt>
                <c:pt idx="8">
                  <c:v>2021.0</c:v>
                </c:pt>
                <c:pt idx="9">
                  <c:v>2022.0</c:v>
                </c:pt>
              </c:numCache>
            </c:numRef>
          </c:cat>
          <c:val>
            <c:numRef>
              <c:f>'GWh Projections'!$B$45:$B$54</c:f>
              <c:numCache>
                <c:formatCode>_(* #,##0_);_(* \(#,##0\);_(* "-"??_);_(@_)</c:formatCode>
                <c:ptCount val="10"/>
                <c:pt idx="0">
                  <c:v>1455.497499975293</c:v>
                </c:pt>
                <c:pt idx="1">
                  <c:v>2468.763394691256</c:v>
                </c:pt>
                <c:pt idx="2">
                  <c:v>3465.593294516957</c:v>
                </c:pt>
                <c:pt idx="3">
                  <c:v>4462.642382790016</c:v>
                </c:pt>
                <c:pt idx="4">
                  <c:v>5480.595037655752</c:v>
                </c:pt>
                <c:pt idx="5">
                  <c:v>6514.451967732988</c:v>
                </c:pt>
                <c:pt idx="6">
                  <c:v>7465.125748416137</c:v>
                </c:pt>
                <c:pt idx="7">
                  <c:v>8371.114887693847</c:v>
                </c:pt>
                <c:pt idx="8">
                  <c:v>9227.559717287164</c:v>
                </c:pt>
                <c:pt idx="9">
                  <c:v>10016.94965456149</c:v>
                </c:pt>
              </c:numCache>
            </c:numRef>
          </c:val>
        </c:ser>
        <c:ser>
          <c:idx val="1"/>
          <c:order val="1"/>
          <c:tx>
            <c:strRef>
              <c:f>'GWh Projections'!$C$44</c:f>
              <c:strCache>
                <c:ptCount val="1"/>
              </c:strCache>
            </c:strRef>
          </c:tx>
          <c:invertIfNegative val="0"/>
          <c:cat>
            <c:numRef>
              <c:f>'GWh Projections'!$A$45:$A$54</c:f>
              <c:numCache>
                <c:formatCode>General</c:formatCode>
                <c:ptCount val="10"/>
                <c:pt idx="0">
                  <c:v>2013.0</c:v>
                </c:pt>
                <c:pt idx="1">
                  <c:v>2014.0</c:v>
                </c:pt>
                <c:pt idx="2">
                  <c:v>2015.0</c:v>
                </c:pt>
                <c:pt idx="3">
                  <c:v>2016.0</c:v>
                </c:pt>
                <c:pt idx="4">
                  <c:v>2017.0</c:v>
                </c:pt>
                <c:pt idx="5">
                  <c:v>2018.0</c:v>
                </c:pt>
                <c:pt idx="6">
                  <c:v>2019.0</c:v>
                </c:pt>
                <c:pt idx="7">
                  <c:v>2020.0</c:v>
                </c:pt>
                <c:pt idx="8">
                  <c:v>2021.0</c:v>
                </c:pt>
                <c:pt idx="9">
                  <c:v>2022.0</c:v>
                </c:pt>
              </c:numCache>
            </c:numRef>
          </c:cat>
          <c:val>
            <c:numRef>
              <c:f>'GWh Projections'!$C$45:$C$54</c:f>
            </c:numRef>
          </c:val>
        </c:ser>
        <c:ser>
          <c:idx val="2"/>
          <c:order val="2"/>
          <c:tx>
            <c:strRef>
              <c:f>'GWh Projections'!$D$44</c:f>
              <c:strCache>
                <c:ptCount val="1"/>
                <c:pt idx="0">
                  <c:v>BCH Energy-Focused Planned DSM</c:v>
                </c:pt>
              </c:strCache>
            </c:strRef>
          </c:tx>
          <c:invertIfNegative val="0"/>
          <c:cat>
            <c:numRef>
              <c:f>'GWh Projections'!$A$45:$A$54</c:f>
              <c:numCache>
                <c:formatCode>General</c:formatCode>
                <c:ptCount val="10"/>
                <c:pt idx="0">
                  <c:v>2013.0</c:v>
                </c:pt>
                <c:pt idx="1">
                  <c:v>2014.0</c:v>
                </c:pt>
                <c:pt idx="2">
                  <c:v>2015.0</c:v>
                </c:pt>
                <c:pt idx="3">
                  <c:v>2016.0</c:v>
                </c:pt>
                <c:pt idx="4">
                  <c:v>2017.0</c:v>
                </c:pt>
                <c:pt idx="5">
                  <c:v>2018.0</c:v>
                </c:pt>
                <c:pt idx="6">
                  <c:v>2019.0</c:v>
                </c:pt>
                <c:pt idx="7">
                  <c:v>2020.0</c:v>
                </c:pt>
                <c:pt idx="8">
                  <c:v>2021.0</c:v>
                </c:pt>
                <c:pt idx="9">
                  <c:v>2022.0</c:v>
                </c:pt>
              </c:numCache>
            </c:numRef>
          </c:cat>
          <c:val>
            <c:numRef>
              <c:f>'GWh Projections'!$D$45:$D$54</c:f>
              <c:numCache>
                <c:formatCode>_(* #,##0_);_(* \(#,##0\);_(* "-"??_);_(@_)</c:formatCode>
                <c:ptCount val="10"/>
                <c:pt idx="0">
                  <c:v>1013.97305737</c:v>
                </c:pt>
                <c:pt idx="1">
                  <c:v>1363.0</c:v>
                </c:pt>
                <c:pt idx="2">
                  <c:v>1865.0</c:v>
                </c:pt>
                <c:pt idx="3">
                  <c:v>2355.0</c:v>
                </c:pt>
                <c:pt idx="4">
                  <c:v>2925.0</c:v>
                </c:pt>
                <c:pt idx="5">
                  <c:v>3445.0</c:v>
                </c:pt>
                <c:pt idx="6">
                  <c:v>4033.0</c:v>
                </c:pt>
                <c:pt idx="7">
                  <c:v>4615.0</c:v>
                </c:pt>
                <c:pt idx="8">
                  <c:v>5216.0</c:v>
                </c:pt>
                <c:pt idx="9">
                  <c:v>5676.0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61483848"/>
        <c:axId val="795771800"/>
      </c:barChart>
      <c:catAx>
        <c:axId val="7614838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95771800"/>
        <c:crosses val="autoZero"/>
        <c:auto val="1"/>
        <c:lblAlgn val="ctr"/>
        <c:lblOffset val="100"/>
        <c:noMultiLvlLbl val="0"/>
      </c:catAx>
      <c:valAx>
        <c:axId val="79577180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 Energy-Focused DSM Program Savings (GWh)</a:t>
                </a:r>
              </a:p>
            </c:rich>
          </c:tx>
          <c:layout/>
          <c:overlay val="0"/>
        </c:title>
        <c:numFmt formatCode="_(* #,##0_);_(* \(#,##0\);_(* &quot;-&quot;??_);_(@_)" sourceLinked="1"/>
        <c:majorTickMark val="out"/>
        <c:minorTickMark val="none"/>
        <c:tickLblPos val="nextTo"/>
        <c:crossAx val="761483848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60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600"/>
            </a:pPr>
            <a:endParaRPr lang="en-US"/>
          </a:p>
        </c:txPr>
      </c:legendEntry>
      <c:layout>
        <c:manualLayout>
          <c:xMode val="edge"/>
          <c:yMode val="edge"/>
          <c:x val="0.248931977252843"/>
          <c:y val="0.165898950131234"/>
          <c:w val="0.327653580668964"/>
          <c:h val="0.262307507857814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05BE24-0BB6-3A4B-AEC7-97DC8AC520DB}" type="doc">
      <dgm:prSet loTypeId="urn:microsoft.com/office/officeart/2005/8/layout/hChevron3" loCatId="" qsTypeId="urn:microsoft.com/office/officeart/2005/8/quickstyle/simple1" qsCatId="simple" csTypeId="urn:microsoft.com/office/officeart/2005/8/colors/colorful1#1" csCatId="colorful" phldr="1"/>
      <dgm:spPr/>
    </dgm:pt>
    <dgm:pt modelId="{12BAA486-21A2-4447-819A-FE2CB8074A4D}">
      <dgm:prSet phldrT="[Text]"/>
      <dgm:spPr/>
      <dgm:t>
        <a:bodyPr/>
        <a:lstStyle/>
        <a:p>
          <a:r>
            <a:rPr lang="en-US" dirty="0" smtClean="0"/>
            <a:t>Increase pace and scale</a:t>
          </a:r>
          <a:endParaRPr lang="en-US" dirty="0"/>
        </a:p>
      </dgm:t>
    </dgm:pt>
    <dgm:pt modelId="{2A106AC4-EF22-A64D-9AE3-01A2A71929BA}" type="parTrans" cxnId="{DEDE0E20-6987-344C-A5B9-F19BB0E09C07}">
      <dgm:prSet/>
      <dgm:spPr/>
      <dgm:t>
        <a:bodyPr/>
        <a:lstStyle/>
        <a:p>
          <a:endParaRPr lang="en-US"/>
        </a:p>
      </dgm:t>
    </dgm:pt>
    <dgm:pt modelId="{3F1ED66B-0DAE-2643-9D94-4858A1B754CA}" type="sibTrans" cxnId="{DEDE0E20-6987-344C-A5B9-F19BB0E09C07}">
      <dgm:prSet/>
      <dgm:spPr/>
      <dgm:t>
        <a:bodyPr/>
        <a:lstStyle/>
        <a:p>
          <a:endParaRPr lang="en-US"/>
        </a:p>
      </dgm:t>
    </dgm:pt>
    <dgm:pt modelId="{8FE8B617-75EC-2448-A00F-022C344E9D01}">
      <dgm:prSet phldrT="[Text]"/>
      <dgm:spPr/>
      <dgm:t>
        <a:bodyPr/>
        <a:lstStyle/>
        <a:p>
          <a:r>
            <a:rPr lang="en-US" dirty="0" smtClean="0"/>
            <a:t>Target customer sectors</a:t>
          </a:r>
          <a:endParaRPr lang="en-US" dirty="0"/>
        </a:p>
      </dgm:t>
    </dgm:pt>
    <dgm:pt modelId="{A706B03F-81AD-5A4C-BE42-5D1143913BB2}" type="parTrans" cxnId="{D5C626B9-A62B-EF46-BB84-85DE614CA03D}">
      <dgm:prSet/>
      <dgm:spPr/>
      <dgm:t>
        <a:bodyPr/>
        <a:lstStyle/>
        <a:p>
          <a:endParaRPr lang="en-US"/>
        </a:p>
      </dgm:t>
    </dgm:pt>
    <dgm:pt modelId="{48D3F087-6D19-0942-9CE1-05DCF770B04A}" type="sibTrans" cxnId="{D5C626B9-A62B-EF46-BB84-85DE614CA03D}">
      <dgm:prSet/>
      <dgm:spPr/>
      <dgm:t>
        <a:bodyPr/>
        <a:lstStyle/>
        <a:p>
          <a:endParaRPr lang="en-US"/>
        </a:p>
      </dgm:t>
    </dgm:pt>
    <dgm:pt modelId="{65D3C50C-54F1-184A-B67F-78F20D28C45A}">
      <dgm:prSet phldrT="[Text]"/>
      <dgm:spPr/>
      <dgm:t>
        <a:bodyPr/>
        <a:lstStyle/>
        <a:p>
          <a:r>
            <a:rPr lang="en-US" dirty="0" smtClean="0"/>
            <a:t>Maximize net benefits</a:t>
          </a:r>
          <a:endParaRPr lang="en-US" dirty="0"/>
        </a:p>
      </dgm:t>
    </dgm:pt>
    <dgm:pt modelId="{3FB819BA-33B3-944D-AD67-0EABE73949B6}" type="parTrans" cxnId="{66277C15-B916-524C-A1A6-083E9F594B2A}">
      <dgm:prSet/>
      <dgm:spPr/>
      <dgm:t>
        <a:bodyPr/>
        <a:lstStyle/>
        <a:p>
          <a:endParaRPr lang="en-US"/>
        </a:p>
      </dgm:t>
    </dgm:pt>
    <dgm:pt modelId="{B3DE0596-BA3E-B24F-BDE3-35F111036AB0}" type="sibTrans" cxnId="{66277C15-B916-524C-A1A6-083E9F594B2A}">
      <dgm:prSet/>
      <dgm:spPr/>
      <dgm:t>
        <a:bodyPr/>
        <a:lstStyle/>
        <a:p>
          <a:endParaRPr lang="en-US"/>
        </a:p>
      </dgm:t>
    </dgm:pt>
    <dgm:pt modelId="{C133357A-F963-0949-8D76-AD6F6FBD4E88}" type="pres">
      <dgm:prSet presAssocID="{8E05BE24-0BB6-3A4B-AEC7-97DC8AC520DB}" presName="Name0" presStyleCnt="0">
        <dgm:presLayoutVars>
          <dgm:dir/>
          <dgm:resizeHandles val="exact"/>
        </dgm:presLayoutVars>
      </dgm:prSet>
      <dgm:spPr/>
    </dgm:pt>
    <dgm:pt modelId="{E8150F7E-661D-E74A-8D36-F18E289F8B7D}" type="pres">
      <dgm:prSet presAssocID="{12BAA486-21A2-4447-819A-FE2CB8074A4D}" presName="parTxOnly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33F53F-6221-3141-89F3-5D44EBBBE251}" type="pres">
      <dgm:prSet presAssocID="{3F1ED66B-0DAE-2643-9D94-4858A1B754CA}" presName="parSpace" presStyleCnt="0"/>
      <dgm:spPr/>
    </dgm:pt>
    <dgm:pt modelId="{CB451FFE-DCE0-CA4A-A579-1182D3353202}" type="pres">
      <dgm:prSet presAssocID="{8FE8B617-75EC-2448-A00F-022C344E9D01}" presName="parTxOnly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4B7CAD-AE9E-8D4A-9495-72F347161509}" type="pres">
      <dgm:prSet presAssocID="{48D3F087-6D19-0942-9CE1-05DCF770B04A}" presName="parSpace" presStyleCnt="0"/>
      <dgm:spPr/>
    </dgm:pt>
    <dgm:pt modelId="{AC92F0AA-DAFD-0345-8D38-6E0CFBFF07ED}" type="pres">
      <dgm:prSet presAssocID="{65D3C50C-54F1-184A-B67F-78F20D28C45A}" presName="parTxOnly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EDE0E20-6987-344C-A5B9-F19BB0E09C07}" srcId="{8E05BE24-0BB6-3A4B-AEC7-97DC8AC520DB}" destId="{12BAA486-21A2-4447-819A-FE2CB8074A4D}" srcOrd="0" destOrd="0" parTransId="{2A106AC4-EF22-A64D-9AE3-01A2A71929BA}" sibTransId="{3F1ED66B-0DAE-2643-9D94-4858A1B754CA}"/>
    <dgm:cxn modelId="{66277C15-B916-524C-A1A6-083E9F594B2A}" srcId="{8E05BE24-0BB6-3A4B-AEC7-97DC8AC520DB}" destId="{65D3C50C-54F1-184A-B67F-78F20D28C45A}" srcOrd="2" destOrd="0" parTransId="{3FB819BA-33B3-944D-AD67-0EABE73949B6}" sibTransId="{B3DE0596-BA3E-B24F-BDE3-35F111036AB0}"/>
    <dgm:cxn modelId="{D5C626B9-A62B-EF46-BB84-85DE614CA03D}" srcId="{8E05BE24-0BB6-3A4B-AEC7-97DC8AC520DB}" destId="{8FE8B617-75EC-2448-A00F-022C344E9D01}" srcOrd="1" destOrd="0" parTransId="{A706B03F-81AD-5A4C-BE42-5D1143913BB2}" sibTransId="{48D3F087-6D19-0942-9CE1-05DCF770B04A}"/>
    <dgm:cxn modelId="{918228F4-D1FE-FC44-A3EF-9F863283B4F3}" type="presOf" srcId="{8E05BE24-0BB6-3A4B-AEC7-97DC8AC520DB}" destId="{C133357A-F963-0949-8D76-AD6F6FBD4E88}" srcOrd="0" destOrd="0" presId="urn:microsoft.com/office/officeart/2005/8/layout/hChevron3"/>
    <dgm:cxn modelId="{6BC8AAE4-EE61-C543-A36F-E98456FFCE71}" type="presOf" srcId="{8FE8B617-75EC-2448-A00F-022C344E9D01}" destId="{CB451FFE-DCE0-CA4A-A579-1182D3353202}" srcOrd="0" destOrd="0" presId="urn:microsoft.com/office/officeart/2005/8/layout/hChevron3"/>
    <dgm:cxn modelId="{963DB284-791B-1A48-8936-3213CB6153C5}" type="presOf" srcId="{65D3C50C-54F1-184A-B67F-78F20D28C45A}" destId="{AC92F0AA-DAFD-0345-8D38-6E0CFBFF07ED}" srcOrd="0" destOrd="0" presId="urn:microsoft.com/office/officeart/2005/8/layout/hChevron3"/>
    <dgm:cxn modelId="{2E69BB56-1435-A042-9A60-CB0A1358A1A9}" type="presOf" srcId="{12BAA486-21A2-4447-819A-FE2CB8074A4D}" destId="{E8150F7E-661D-E74A-8D36-F18E289F8B7D}" srcOrd="0" destOrd="0" presId="urn:microsoft.com/office/officeart/2005/8/layout/hChevron3"/>
    <dgm:cxn modelId="{17C8F8AD-8DBB-264E-BB68-35528ECCEE2B}" type="presParOf" srcId="{C133357A-F963-0949-8D76-AD6F6FBD4E88}" destId="{E8150F7E-661D-E74A-8D36-F18E289F8B7D}" srcOrd="0" destOrd="0" presId="urn:microsoft.com/office/officeart/2005/8/layout/hChevron3"/>
    <dgm:cxn modelId="{DEE947B3-70E8-2743-A7BE-0407EA7A4D53}" type="presParOf" srcId="{C133357A-F963-0949-8D76-AD6F6FBD4E88}" destId="{8133F53F-6221-3141-89F3-5D44EBBBE251}" srcOrd="1" destOrd="0" presId="urn:microsoft.com/office/officeart/2005/8/layout/hChevron3"/>
    <dgm:cxn modelId="{AAD2AA9F-F7C7-1D4A-9CC5-675D81D10A23}" type="presParOf" srcId="{C133357A-F963-0949-8D76-AD6F6FBD4E88}" destId="{CB451FFE-DCE0-CA4A-A579-1182D3353202}" srcOrd="2" destOrd="0" presId="urn:microsoft.com/office/officeart/2005/8/layout/hChevron3"/>
    <dgm:cxn modelId="{B1CFB873-FE08-A249-8C55-B346A6B81C9A}" type="presParOf" srcId="{C133357A-F963-0949-8D76-AD6F6FBD4E88}" destId="{1F4B7CAD-AE9E-8D4A-9495-72F347161509}" srcOrd="3" destOrd="0" presId="urn:microsoft.com/office/officeart/2005/8/layout/hChevron3"/>
    <dgm:cxn modelId="{BE6B5F5C-7F05-354E-86E1-5CE79FA6DB29}" type="presParOf" srcId="{C133357A-F963-0949-8D76-AD6F6FBD4E88}" destId="{AC92F0AA-DAFD-0345-8D38-6E0CFBFF07ED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fld id="{F78987C9-5B57-4EAF-B72F-57D4ACFD780C}" type="datetimeFigureOut">
              <a:rPr lang="en-US"/>
              <a:pPr/>
              <a:t>6/20/12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fld id="{918449E1-E2F3-49F1-896E-AC55184B44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18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3B0FE50-10FE-4187-BFF9-0BBC03BACAD4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F84D31A-913B-4D5E-B1F5-F00A1E55BDC5}" type="slidenum">
              <a:rPr lang="en-US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449E1-E2F3-49F1-896E-AC55184B445F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449E1-E2F3-49F1-896E-AC55184B445F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25B99C-6391-44CD-B088-AADAD794A3E2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449E1-E2F3-49F1-896E-AC55184B445F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449E1-E2F3-49F1-896E-AC55184B445F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449E1-E2F3-49F1-896E-AC55184B445F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A45AC27-F590-4F0F-B8D7-5A7F0D236726}" type="slidenum">
              <a:rPr lang="en-US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254573C-562E-4DAF-9EFF-E541BB4828DF}" type="slidenum">
              <a:rPr lang="en-US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5D7345C-2B69-4750-A62E-BD9C20B6ED02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5A6B39C-34A1-40D0-8F48-9B3BC72B033D}" type="slidenum">
              <a:rPr lang="en-US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882F049-231A-4D08-A8EA-1CCC5364F169}" type="slidenum">
              <a:rPr lang="en-US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E998A9-4DC0-4CB4-BC1A-210975B82EB4}" type="slidenum">
              <a:rPr lang="en-US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F375AB3-DAE7-4CB8-9DF5-477005D93E0C}" type="slidenum">
              <a:rPr lang="en-US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532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156EBFD-CF3A-4C2F-8DEC-6BA08B5A4D63}" type="slidenum">
              <a:rPr lang="en-US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552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12D6452-D05B-4BAE-984A-41461844428A}" type="slidenum">
              <a:rPr lang="en-US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573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717C31E-A696-4103-87AB-C870DB48C94B}" type="slidenum">
              <a:rPr lang="en-US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593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29E6CEE-496A-4FD3-B1FB-BAAA3E1A4183}" type="slidenum">
              <a:rPr lang="en-US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614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361084A-DBF0-429B-94A9-EF6227379B39}" type="slidenum">
              <a:rPr lang="en-US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C7050C5-1448-464F-AF7E-C13DDEB03CE5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634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388120E-421A-4B48-BFC5-135E98200239}" type="slidenum">
              <a:rPr lang="en-US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913BD69-913F-41FC-9878-FAA93A752B3A}" type="slidenum">
              <a:rPr lang="en-US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675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E0D5C31-F92A-43F0-933D-E699D272B060}" type="slidenum">
              <a:rPr lang="en-US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696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D8AEC94-5908-4CB9-80E5-1E8BC077E470}" type="slidenum">
              <a:rPr lang="en-US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737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BF5E843-477B-47E6-B1E5-FFA2D048239E}" type="slidenum">
              <a:rPr lang="en-US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757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DF6C870-4C73-4539-95E3-970CDB94F726}" type="slidenum">
              <a:rPr lang="en-US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757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DF6C870-4C73-4539-95E3-970CDB94F726}" type="slidenum">
              <a:rPr lang="en-US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778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F8C6070-7AE5-42F1-A298-65BCE5400CB1}" type="slidenum">
              <a:rPr lang="en-US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449E1-E2F3-49F1-896E-AC55184B445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819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E432BFF-C566-43E7-9CC8-8A1C93D10A65}" type="slidenum">
              <a:rPr lang="en-US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449E1-E2F3-49F1-896E-AC55184B445F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449E1-E2F3-49F1-896E-AC55184B445F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449E1-E2F3-49F1-896E-AC55184B445F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449E1-E2F3-49F1-896E-AC55184B445F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449E1-E2F3-49F1-896E-AC55184B445F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449E1-E2F3-49F1-896E-AC55184B445F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449E1-E2F3-49F1-896E-AC55184B445F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911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2CE49EF-1F79-448E-ADC7-08F8335B232E}" type="slidenum">
              <a:rPr lang="en-US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449E1-E2F3-49F1-896E-AC55184B445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449E1-E2F3-49F1-896E-AC55184B445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449E1-E2F3-49F1-896E-AC55184B445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3B0FE50-10FE-4187-BFF9-0BBC03BACAD4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oleObject" Target="../embeddings/Microsoft_Word_97_-_2004_Document1.doc"/><Relationship Id="rId5" Type="http://schemas.openxmlformats.org/officeDocument/2006/relationships/image" Target="../media/image1.emf"/><Relationship Id="rId1" Type="http://schemas.openxmlformats.org/officeDocument/2006/relationships/vmlDrawing" Target="../drawings/vmlDrawing1.vml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3276600" y="5715000"/>
          <a:ext cx="257175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10" name="Document" r:id="rId4" imgW="3163320" imgH="1261440" progId="Word.Document.8">
                  <p:embed/>
                </p:oleObj>
              </mc:Choice>
              <mc:Fallback>
                <p:oleObj name="Document" r:id="rId4" imgW="3163320" imgH="1261440" progId="Word.Document.8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5715000"/>
                        <a:ext cx="2571750" cy="1028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3051175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7200"/>
            <a:ext cx="6400800" cy="1752600"/>
          </a:xfrm>
        </p:spPr>
        <p:txBody>
          <a:bodyPr/>
          <a:lstStyle>
            <a:lvl1pPr marL="0" indent="0" algn="ctr">
              <a:buNone/>
              <a:defRPr b="1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2B3BDF4-ED6B-457A-B593-7960B91637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3CB082-9F77-4E99-A8ED-7A0B64E272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4BA284-B930-4EDE-BD53-7A20C461BA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F07905-CEB7-40B2-8B29-A25921AB8E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371D524-B38A-4518-8DA7-FD44A0D729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C685315-D64B-4F86-B9DD-F00A810F30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48B083-4F41-45DB-A999-544C3C3CC6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5FAF66-BF8A-4664-BA62-D48444D7FB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3C9EDD-DDB2-4E99-83F9-28D7A8FC60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07991B-DB8B-48C5-BCC4-FBCD536304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8874D3-B2A5-435C-89E8-569709F7EF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728DF6-C462-41ED-AC57-399318CC7D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rgbClr val="92D050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fld id="{53422FCD-422E-4D69-9C4E-EED7D4864B32}" type="slidenum">
              <a:rPr lang="en-US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1447800"/>
            <a:ext cx="9144000" cy="0"/>
          </a:xfrm>
          <a:prstGeom prst="line">
            <a:avLst/>
          </a:prstGeom>
          <a:ln w="60325">
            <a:solidFill>
              <a:srgbClr val="0070C0">
                <a:alpha val="53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6" r:id="rId1"/>
    <p:sldLayoutId id="2147484054" r:id="rId2"/>
    <p:sldLayoutId id="2147484055" r:id="rId3"/>
    <p:sldLayoutId id="2147484057" r:id="rId4"/>
    <p:sldLayoutId id="2147484058" r:id="rId5"/>
    <p:sldLayoutId id="2147484059" r:id="rId6"/>
    <p:sldLayoutId id="2147484060" r:id="rId7"/>
    <p:sldLayoutId id="2147484061" r:id="rId8"/>
    <p:sldLayoutId id="2147484062" r:id="rId9"/>
    <p:sldLayoutId id="2147484063" r:id="rId10"/>
    <p:sldLayoutId id="2147484064" r:id="rId11"/>
    <p:sldLayoutId id="2147484065" r:id="rId12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chart" Target="../charts/char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chart" Target="../charts/char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chart" Target="../charts/char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chart" Target="../charts/char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chart" Target="../charts/char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chart" Target="../charts/char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chart" Target="../charts/char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chart" Target="../charts/char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16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17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4" Type="http://schemas.openxmlformats.org/officeDocument/2006/relationships/hyperlink" Target="mailto:plunkett@greenenergyeconomics.com" TargetMode="External"/><Relationship Id="rId5" Type="http://schemas.openxmlformats.org/officeDocument/2006/relationships/hyperlink" Target="http://www.greenenergyeconomics.com" TargetMode="External"/><Relationship Id="rId6" Type="http://schemas.openxmlformats.org/officeDocument/2006/relationships/oleObject" Target="../embeddings/oleObject2.bin"/><Relationship Id="rId7" Type="http://schemas.openxmlformats.org/officeDocument/2006/relationships/oleObject" Target="../embeddings/Microsoft_Word_97_-_2004_Document2.doc"/><Relationship Id="rId8" Type="http://schemas.openxmlformats.org/officeDocument/2006/relationships/image" Target="../media/image1.emf"/><Relationship Id="rId9" Type="http://schemas.openxmlformats.org/officeDocument/2006/relationships/image" Target="../media/image19.jpe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ctrTitle"/>
          </p:nvPr>
        </p:nvSpPr>
        <p:spPr>
          <a:xfrm>
            <a:off x="533400" y="2209800"/>
            <a:ext cx="7772400" cy="3051175"/>
          </a:xfrm>
        </p:spPr>
        <p:txBody>
          <a:bodyPr/>
          <a:lstStyle/>
          <a:p>
            <a:r>
              <a:rPr lang="en-US" sz="2800" smtClean="0">
                <a:ea typeface="ＭＳ Ｐゴシック" pitchFamily="34" charset="-128"/>
              </a:rPr>
              <a:t>Expanding Energy Efficiency for BC Hydro:</a:t>
            </a:r>
            <a:br>
              <a:rPr lang="en-US" sz="2800" smtClean="0">
                <a:ea typeface="ＭＳ Ｐゴシック" pitchFamily="34" charset="-128"/>
              </a:rPr>
            </a:br>
            <a:r>
              <a:rPr lang="en-US" sz="2800" smtClean="0">
                <a:ea typeface="ＭＳ Ｐゴシック" pitchFamily="34" charset="-128"/>
              </a:rPr>
              <a:t>Lessons from Industry Leaders</a:t>
            </a:r>
            <a:br>
              <a:rPr lang="en-US" sz="2800" smtClean="0">
                <a:ea typeface="ＭＳ Ｐゴシック" pitchFamily="34" charset="-128"/>
              </a:rPr>
            </a:br>
            <a:r>
              <a:rPr lang="en-US" sz="2800" smtClean="0">
                <a:ea typeface="ＭＳ Ｐゴシック" pitchFamily="34" charset="-128"/>
              </a:rPr>
              <a:t/>
            </a:r>
            <a:br>
              <a:rPr lang="en-US" sz="2800" smtClean="0">
                <a:ea typeface="ＭＳ Ｐゴシック" pitchFamily="34" charset="-128"/>
              </a:rPr>
            </a:br>
            <a:r>
              <a:rPr lang="en-US" sz="2000" smtClean="0">
                <a:ea typeface="ＭＳ Ｐゴシック" pitchFamily="34" charset="-128"/>
              </a:rPr>
              <a:t>June 19, 2012</a:t>
            </a:r>
          </a:p>
        </p:txBody>
      </p:sp>
      <p:sp>
        <p:nvSpPr>
          <p:cNvPr id="15362" name="Subtitle 2"/>
          <p:cNvSpPr>
            <a:spLocks noGrp="1"/>
          </p:cNvSpPr>
          <p:nvPr>
            <p:ph type="subTitle" idx="1"/>
          </p:nvPr>
        </p:nvSpPr>
        <p:spPr>
          <a:xfrm>
            <a:off x="1371600" y="0"/>
            <a:ext cx="6400800" cy="1447800"/>
          </a:xfrm>
        </p:spPr>
        <p:txBody>
          <a:bodyPr anchor="ctr"/>
          <a:lstStyle/>
          <a:p>
            <a:r>
              <a:rPr lang="en-US" sz="2800" smtClean="0">
                <a:solidFill>
                  <a:srgbClr val="898989"/>
                </a:solidFill>
                <a:ea typeface="ＭＳ Ｐゴシック" pitchFamily="34" charset="-128"/>
              </a:rPr>
              <a:t>Prepared for the BC Sustainable Energy Association</a:t>
            </a:r>
            <a:endParaRPr lang="en-US" smtClean="0">
              <a:solidFill>
                <a:srgbClr val="898989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Economies of Scale vs. Diminishing Returns</a:t>
            </a:r>
          </a:p>
        </p:txBody>
      </p:sp>
      <p:sp>
        <p:nvSpPr>
          <p:cNvPr id="460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Economies of Scale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Lower fixed costs as a percentage of total spending</a:t>
            </a:r>
          </a:p>
          <a:p>
            <a:r>
              <a:rPr lang="en-US" smtClean="0">
                <a:ea typeface="ＭＳ Ｐゴシック" pitchFamily="34" charset="-128"/>
              </a:rPr>
              <a:t>Diminishing Returns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More expensive measures for deeper savings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Higher incentives required for everyone to get additional participants</a:t>
            </a:r>
          </a:p>
        </p:txBody>
      </p:sp>
      <p:sp>
        <p:nvSpPr>
          <p:cNvPr id="46083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C7FC0C1-ECA0-4248-8435-E6C1AD75B206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val 28"/>
          <p:cNvSpPr>
            <a:spLocks noChangeArrowheads="1"/>
          </p:cNvSpPr>
          <p:nvPr/>
        </p:nvSpPr>
        <p:spPr bwMode="auto">
          <a:xfrm rot="-6308867">
            <a:off x="4186238" y="2517775"/>
            <a:ext cx="1035050" cy="2994025"/>
          </a:xfrm>
          <a:prstGeom prst="ellipse">
            <a:avLst/>
          </a:prstGeom>
          <a:gradFill rotWithShape="1">
            <a:gsLst>
              <a:gs pos="0">
                <a:srgbClr val="FFE5E5"/>
              </a:gs>
              <a:gs pos="64999">
                <a:srgbClr val="FFBEBD"/>
              </a:gs>
              <a:gs pos="100000">
                <a:srgbClr val="FFA2A1"/>
              </a:gs>
            </a:gsLst>
            <a:lin ang="5400000" scaled="1"/>
          </a:gradFill>
          <a:ln w="9525">
            <a:solidFill>
              <a:srgbClr val="BE4B48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dk1"/>
              </a:solidFill>
              <a:latin typeface="+mn-lt"/>
              <a:ea typeface="+mn-ea"/>
            </a:endParaRPr>
          </a:p>
        </p:txBody>
      </p:sp>
      <p:sp>
        <p:nvSpPr>
          <p:cNvPr id="28" name="Oval 27"/>
          <p:cNvSpPr>
            <a:spLocks noChangeArrowheads="1"/>
          </p:cNvSpPr>
          <p:nvPr/>
        </p:nvSpPr>
        <p:spPr bwMode="auto">
          <a:xfrm rot="-2094169">
            <a:off x="2054225" y="2559050"/>
            <a:ext cx="1055688" cy="2017713"/>
          </a:xfrm>
          <a:prstGeom prst="ellipse">
            <a:avLst/>
          </a:prstGeom>
          <a:gradFill rotWithShape="1">
            <a:gsLst>
              <a:gs pos="0">
                <a:srgbClr val="F5FFE6"/>
              </a:gs>
              <a:gs pos="64999">
                <a:srgbClr val="E4FDC2"/>
              </a:gs>
              <a:gs pos="100000">
                <a:srgbClr val="DAFDA7"/>
              </a:gs>
            </a:gsLst>
            <a:lin ang="5400000" scaled="1"/>
          </a:gradFill>
          <a:ln w="9525">
            <a:solidFill>
              <a:srgbClr val="98B954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dk1"/>
              </a:solidFill>
              <a:latin typeface="+mn-lt"/>
              <a:ea typeface="+mn-ea"/>
            </a:endParaRPr>
          </a:p>
        </p:txBody>
      </p:sp>
      <p:sp>
        <p:nvSpPr>
          <p:cNvPr id="4813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Economies of Scale vs. Diminishing Returns (cont.)</a:t>
            </a: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7655B5E-F6ED-4385-B05E-E70F740AFEE2}" type="slidenum">
              <a:rPr lang="en-US"/>
              <a:pPr/>
              <a:t>11</a:t>
            </a:fld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371600" y="1752600"/>
            <a:ext cx="0" cy="4419600"/>
          </a:xfrm>
          <a:prstGeom prst="straightConnector1">
            <a:avLst/>
          </a:prstGeom>
          <a:ln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762000" y="5486400"/>
            <a:ext cx="5791200" cy="0"/>
          </a:xfrm>
          <a:prstGeom prst="straightConnector1">
            <a:avLst/>
          </a:prstGeom>
          <a:ln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135" name="TextBox 12"/>
          <p:cNvSpPr txBox="1">
            <a:spLocks noChangeArrowheads="1"/>
          </p:cNvSpPr>
          <p:nvPr/>
        </p:nvSpPr>
        <p:spPr bwMode="auto">
          <a:xfrm>
            <a:off x="2438400" y="5486400"/>
            <a:ext cx="49752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4F81BD"/>
                </a:solidFill>
              </a:rPr>
              <a:t>Savings as a Percentage of Sales</a:t>
            </a:r>
          </a:p>
        </p:txBody>
      </p:sp>
      <p:sp>
        <p:nvSpPr>
          <p:cNvPr id="48136" name="TextBox 13"/>
          <p:cNvSpPr txBox="1">
            <a:spLocks noChangeArrowheads="1"/>
          </p:cNvSpPr>
          <p:nvPr/>
        </p:nvSpPr>
        <p:spPr bwMode="auto">
          <a:xfrm>
            <a:off x="304800" y="3200400"/>
            <a:ext cx="10064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chemeClr val="accent1"/>
                </a:solidFill>
              </a:rPr>
              <a:t>Cost of </a:t>
            </a:r>
          </a:p>
          <a:p>
            <a:pPr algn="ctr"/>
            <a:r>
              <a:rPr lang="en-US">
                <a:solidFill>
                  <a:schemeClr val="accent1"/>
                </a:solidFill>
              </a:rPr>
              <a:t>Energy </a:t>
            </a:r>
          </a:p>
          <a:p>
            <a:pPr algn="ctr"/>
            <a:r>
              <a:rPr lang="en-US">
                <a:solidFill>
                  <a:schemeClr val="accent1"/>
                </a:solidFill>
              </a:rPr>
              <a:t>Savings</a:t>
            </a:r>
          </a:p>
        </p:txBody>
      </p:sp>
      <p:sp>
        <p:nvSpPr>
          <p:cNvPr id="23" name="Freeform 22"/>
          <p:cNvSpPr/>
          <p:nvPr/>
        </p:nvSpPr>
        <p:spPr>
          <a:xfrm>
            <a:off x="2057400" y="2743200"/>
            <a:ext cx="3933825" cy="1622425"/>
          </a:xfrm>
          <a:custGeom>
            <a:avLst/>
            <a:gdLst>
              <a:gd name="connsiteX0" fmla="*/ 0 w 2114381"/>
              <a:gd name="connsiteY0" fmla="*/ 0 h 601495"/>
              <a:gd name="connsiteX1" fmla="*/ 655947 w 2114381"/>
              <a:gd name="connsiteY1" fmla="*/ 593162 h 601495"/>
              <a:gd name="connsiteX2" fmla="*/ 2114381 w 2114381"/>
              <a:gd name="connsiteY2" fmla="*/ 293092 h 601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14381" h="601495">
                <a:moveTo>
                  <a:pt x="0" y="0"/>
                </a:moveTo>
                <a:cubicBezTo>
                  <a:pt x="151775" y="272156"/>
                  <a:pt x="303550" y="544313"/>
                  <a:pt x="655947" y="593162"/>
                </a:cubicBezTo>
                <a:cubicBezTo>
                  <a:pt x="1008344" y="642011"/>
                  <a:pt x="1561362" y="467551"/>
                  <a:pt x="2114381" y="293092"/>
                </a:cubicBezTo>
              </a:path>
            </a:pathLst>
          </a:cu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3200400" y="1828800"/>
            <a:ext cx="4097338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accent3"/>
                </a:solidFill>
                <a:latin typeface="Arial" charset="0"/>
                <a:ea typeface="ＭＳ Ｐゴシック" charset="0"/>
                <a:cs typeface="ＭＳ Ｐゴシック" charset="0"/>
              </a:rPr>
              <a:t>As a portfolio ramps up, </a:t>
            </a:r>
          </a:p>
          <a:p>
            <a:pPr algn="ctr">
              <a:defRPr/>
            </a:pPr>
            <a:r>
              <a:rPr lang="en-US" b="1" dirty="0">
                <a:solidFill>
                  <a:schemeClr val="accent3"/>
                </a:solidFill>
                <a:latin typeface="Arial" charset="0"/>
                <a:ea typeface="ＭＳ Ｐゴシック" charset="0"/>
                <a:cs typeface="ＭＳ Ｐゴシック" charset="0"/>
              </a:rPr>
              <a:t>economies of scale </a:t>
            </a:r>
            <a:r>
              <a:rPr lang="en-US" dirty="0">
                <a:solidFill>
                  <a:schemeClr val="accent3"/>
                </a:solidFill>
                <a:latin typeface="Arial" charset="0"/>
                <a:ea typeface="ＭＳ Ｐゴシック" charset="0"/>
                <a:cs typeface="ＭＳ Ｐゴシック" charset="0"/>
              </a:rPr>
              <a:t>drive down costs </a:t>
            </a:r>
          </a:p>
        </p:txBody>
      </p:sp>
      <p:sp>
        <p:nvSpPr>
          <p:cNvPr id="48139" name="TextBox 26"/>
          <p:cNvSpPr txBox="1">
            <a:spLocks noChangeArrowheads="1"/>
          </p:cNvSpPr>
          <p:nvPr/>
        </p:nvSpPr>
        <p:spPr bwMode="auto">
          <a:xfrm>
            <a:off x="5556250" y="4267200"/>
            <a:ext cx="3556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chemeClr val="accent2"/>
                </a:solidFill>
              </a:rPr>
              <a:t>Beyond a certain point, </a:t>
            </a:r>
          </a:p>
          <a:p>
            <a:pPr algn="ctr"/>
            <a:r>
              <a:rPr lang="en-US">
                <a:solidFill>
                  <a:schemeClr val="accent2"/>
                </a:solidFill>
              </a:rPr>
              <a:t>the law of </a:t>
            </a:r>
            <a:r>
              <a:rPr lang="en-US" b="1">
                <a:solidFill>
                  <a:schemeClr val="accent2"/>
                </a:solidFill>
              </a:rPr>
              <a:t>diminishing </a:t>
            </a:r>
          </a:p>
          <a:p>
            <a:pPr algn="ctr"/>
            <a:r>
              <a:rPr lang="en-US" b="1">
                <a:solidFill>
                  <a:schemeClr val="accent2"/>
                </a:solidFill>
              </a:rPr>
              <a:t>returns</a:t>
            </a:r>
            <a:r>
              <a:rPr lang="en-US">
                <a:solidFill>
                  <a:schemeClr val="accent2"/>
                </a:solidFill>
              </a:rPr>
              <a:t> pushes costs up</a:t>
            </a:r>
          </a:p>
        </p:txBody>
      </p:sp>
      <p:cxnSp>
        <p:nvCxnSpPr>
          <p:cNvPr id="31" name="Straight Connector 30"/>
          <p:cNvCxnSpPr>
            <a:stCxn id="28" idx="6"/>
            <a:endCxn id="26" idx="2"/>
          </p:cNvCxnSpPr>
          <p:nvPr/>
        </p:nvCxnSpPr>
        <p:spPr>
          <a:xfrm flipV="1">
            <a:off x="3016250" y="2474913"/>
            <a:ext cx="2233613" cy="790575"/>
          </a:xfrm>
          <a:prstGeom prst="line">
            <a:avLst/>
          </a:prstGeom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29" idx="4"/>
            <a:endCxn id="48139" idx="0"/>
          </p:cNvCxnSpPr>
          <p:nvPr/>
        </p:nvCxnSpPr>
        <p:spPr>
          <a:xfrm>
            <a:off x="6148388" y="3624263"/>
            <a:ext cx="1185862" cy="642937"/>
          </a:xfrm>
          <a:prstGeom prst="line">
            <a:avLst/>
          </a:prstGeom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905000" y="4267200"/>
          <a:ext cx="5334000" cy="175260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447800"/>
                <a:gridCol w="2362200"/>
                <a:gridCol w="685800"/>
                <a:gridCol w="838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Benefit/Cost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TRC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PAC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Cost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Administration Costs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Cost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Participant Costs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Cost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Customer Incentives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7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Cost-effectiveness Tests</a:t>
            </a:r>
          </a:p>
        </p:txBody>
      </p:sp>
      <p:sp>
        <p:nvSpPr>
          <p:cNvPr id="27674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6B7C4EF-365F-4C6F-9099-0115EC3E84EE}" type="slidenum">
              <a:rPr lang="en-US"/>
              <a:pPr/>
              <a:t>12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905000" y="3276600"/>
          <a:ext cx="5334000" cy="165100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1447800"/>
                <a:gridCol w="2362200"/>
                <a:gridCol w="685800"/>
                <a:gridCol w="838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Benefit/Cost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TRC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PAC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Benefit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Avoided Electric Costs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Benefit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Avoided Gas Costs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905000" y="3276600"/>
          <a:ext cx="5334000" cy="639962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447800"/>
                <a:gridCol w="2362200"/>
                <a:gridCol w="685800"/>
                <a:gridCol w="838200"/>
              </a:tblGrid>
              <a:tr h="63976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Benefit/Cost</a:t>
                      </a:r>
                      <a:endParaRPr lang="en-US" sz="1800" dirty="0"/>
                    </a:p>
                  </a:txBody>
                  <a:tcPr marT="45661" marB="456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Description</a:t>
                      </a:r>
                      <a:endParaRPr lang="en-US" sz="1800" dirty="0"/>
                    </a:p>
                  </a:txBody>
                  <a:tcPr marT="45661" marB="456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TRC</a:t>
                      </a:r>
                      <a:endParaRPr lang="en-US" sz="1800" dirty="0"/>
                    </a:p>
                  </a:txBody>
                  <a:tcPr marT="45661" marB="456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PAC</a:t>
                      </a:r>
                      <a:endParaRPr lang="en-US" sz="1800" dirty="0"/>
                    </a:p>
                  </a:txBody>
                  <a:tcPr marT="45661" marB="45661" anchor="ctr"/>
                </a:tc>
              </a:tr>
            </a:tbl>
          </a:graphicData>
        </a:graphic>
      </p:graphicFrame>
      <p:sp>
        <p:nvSpPr>
          <p:cNvPr id="27703" name="TextBox 9"/>
          <p:cNvSpPr txBox="1">
            <a:spLocks noChangeArrowheads="1"/>
          </p:cNvSpPr>
          <p:nvPr/>
        </p:nvSpPr>
        <p:spPr bwMode="auto">
          <a:xfrm>
            <a:off x="0" y="1746250"/>
            <a:ext cx="914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TRC</a:t>
            </a:r>
            <a:r>
              <a:rPr lang="en-US"/>
              <a:t> = Total Resource Cost Test</a:t>
            </a:r>
          </a:p>
        </p:txBody>
      </p:sp>
      <p:sp>
        <p:nvSpPr>
          <p:cNvPr id="27704" name="TextBox 10"/>
          <p:cNvSpPr txBox="1">
            <a:spLocks noChangeArrowheads="1"/>
          </p:cNvSpPr>
          <p:nvPr/>
        </p:nvSpPr>
        <p:spPr bwMode="auto">
          <a:xfrm>
            <a:off x="-6350" y="2438400"/>
            <a:ext cx="91503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PAC</a:t>
            </a:r>
            <a:r>
              <a:rPr lang="en-US"/>
              <a:t> = Program Administrator Cost Test (</a:t>
            </a:r>
            <a:r>
              <a:rPr lang="en-US" altLang="en-US"/>
              <a:t>“</a:t>
            </a:r>
            <a:r>
              <a:rPr lang="en-US"/>
              <a:t>Utility Cost Test</a:t>
            </a:r>
            <a:r>
              <a:rPr lang="en-US" altLang="en-US"/>
              <a:t>”</a:t>
            </a:r>
            <a:r>
              <a:rPr lang="en-US"/>
              <a:t>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Cost of Energy Savings</a:t>
            </a:r>
            <a:br>
              <a:rPr lang="en-US" smtClean="0">
                <a:ea typeface="ＭＳ Ｐゴシック" pitchFamily="34" charset="-128"/>
              </a:rPr>
            </a:br>
            <a:r>
              <a:rPr lang="en-US" smtClean="0">
                <a:ea typeface="ＭＳ Ｐゴシック" pitchFamily="34" charset="-128"/>
              </a:rPr>
              <a:t>TRC vs PAC</a:t>
            </a:r>
          </a:p>
        </p:txBody>
      </p:sp>
      <p:pic>
        <p:nvPicPr>
          <p:cNvPr id="28674" name="Content Placeholder 4" descr="Screen shot 2012-06-14 at 12.55.21 AM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-21967" r="-21967"/>
          <a:stretch>
            <a:fillRect/>
          </a:stretch>
        </p:blipFill>
        <p:spPr/>
      </p:pic>
      <p:sp>
        <p:nvSpPr>
          <p:cNvPr id="28675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BBFC673-0489-4D8A-8E44-0906BB3A4CFD}" type="slidenum">
              <a:rPr lang="en-US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705600"/>
          </a:xfrm>
        </p:spPr>
        <p:txBody>
          <a:bodyPr/>
          <a:lstStyle/>
          <a:p>
            <a:pPr marL="514350" indent="-514350"/>
            <a:r>
              <a:rPr lang="en-US" smtClean="0">
                <a:ea typeface="ＭＳ Ｐゴシック" pitchFamily="34" charset="-128"/>
              </a:rPr>
              <a:t>2. BC Hydro</a:t>
            </a:r>
            <a:r>
              <a:rPr lang="en-US" altLang="en-US" smtClean="0">
                <a:ea typeface="ＭＳ Ｐゴシック" pitchFamily="34" charset="-128"/>
              </a:rPr>
              <a:t>’</a:t>
            </a:r>
            <a:r>
              <a:rPr lang="en-US" smtClean="0">
                <a:ea typeface="ＭＳ Ｐゴシック" pitchFamily="34" charset="-128"/>
              </a:rPr>
              <a:t>s Latest IRP</a:t>
            </a:r>
          </a:p>
        </p:txBody>
      </p:sp>
      <p:sp>
        <p:nvSpPr>
          <p:cNvPr id="29698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4816BBE-A23F-4B76-96EC-16A893EE2B99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ea typeface="ＭＳ Ｐゴシック" pitchFamily="34" charset="-128"/>
              </a:rPr>
              <a:t>BCHydro</a:t>
            </a:r>
            <a:r>
              <a:rPr lang="en-US" dirty="0" smtClean="0">
                <a:ea typeface="ＭＳ Ｐゴシック" pitchFamily="34" charset="-128"/>
              </a:rPr>
              <a:t> Projected Savings</a:t>
            </a: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ADF165D-427E-4041-A65B-47B041516D14}" type="slidenum">
              <a:rPr lang="en-US"/>
              <a:pPr/>
              <a:t>15</a:t>
            </a:fld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ea typeface="ＭＳ Ｐゴシック" pitchFamily="34" charset="-128"/>
              </a:rPr>
              <a:t>BCHydro</a:t>
            </a:r>
            <a:r>
              <a:rPr lang="en-US" dirty="0" smtClean="0">
                <a:ea typeface="ＭＳ Ｐゴシック" pitchFamily="34" charset="-128"/>
              </a:rPr>
              <a:t> Savings % of Sales</a:t>
            </a: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ADF165D-427E-4041-A65B-47B041516D14}" type="slidenum">
              <a:rPr lang="en-US"/>
              <a:pPr/>
              <a:t>16</a:t>
            </a:fld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ea typeface="ＭＳ Ｐゴシック" pitchFamily="34" charset="-128"/>
              </a:rPr>
              <a:t>BCHydro</a:t>
            </a:r>
            <a:r>
              <a:rPr lang="en-US" dirty="0" smtClean="0">
                <a:ea typeface="ＭＳ Ｐゴシック" pitchFamily="34" charset="-128"/>
              </a:rPr>
              <a:t> Projected Costs</a:t>
            </a: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1876882-5610-408D-9168-AB127D710BC6}" type="slidenum">
              <a:rPr lang="en-US"/>
              <a:pPr/>
              <a:t>17</a:t>
            </a:fld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228600" y="1600200"/>
          <a:ext cx="87630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705600"/>
          </a:xfrm>
        </p:spPr>
        <p:txBody>
          <a:bodyPr/>
          <a:lstStyle/>
          <a:p>
            <a:pPr marL="514350" indent="-514350"/>
            <a:r>
              <a:rPr lang="en-US" smtClean="0">
                <a:ea typeface="ＭＳ Ｐゴシック" pitchFamily="34" charset="-128"/>
              </a:rPr>
              <a:t>3. US Data on Energy Efficiency</a:t>
            </a:r>
          </a:p>
        </p:txBody>
      </p:sp>
      <p:sp>
        <p:nvSpPr>
          <p:cNvPr id="33794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02337D1-F34D-46B9-A1FF-479800F11419}" type="slidenum">
              <a:rPr lang="en-US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Electric Energy Savings in the US by Sector (from US EIA)</a:t>
            </a:r>
          </a:p>
        </p:txBody>
      </p:sp>
      <p:sp>
        <p:nvSpPr>
          <p:cNvPr id="35842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9734DFA-1C4D-4D1B-A78B-FB5BDFA75527}" type="slidenum">
              <a:rPr lang="en-US"/>
              <a:pPr/>
              <a:t>19</a:t>
            </a:fld>
            <a:endParaRPr lang="en-US"/>
          </a:p>
        </p:txBody>
      </p:sp>
      <p:pic>
        <p:nvPicPr>
          <p:cNvPr id="35843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-15401" r="-15401"/>
          <a:stretch>
            <a:fillRect/>
          </a:stretch>
        </p:blipFill>
        <p:spPr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Overview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sz="2800" smtClean="0">
                <a:ea typeface="ＭＳ Ｐゴシック" pitchFamily="34" charset="-128"/>
              </a:rPr>
              <a:t>Key Terms and Concepts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800" smtClean="0">
                <a:ea typeface="ＭＳ Ｐゴシック" pitchFamily="34" charset="-128"/>
              </a:rPr>
              <a:t>BC Hydro</a:t>
            </a:r>
            <a:r>
              <a:rPr lang="en-US" altLang="en-US" sz="2800" smtClean="0">
                <a:ea typeface="ＭＳ Ｐゴシック" pitchFamily="34" charset="-128"/>
              </a:rPr>
              <a:t>’</a:t>
            </a:r>
            <a:r>
              <a:rPr lang="en-US" sz="2800" smtClean="0">
                <a:ea typeface="ＭＳ Ｐゴシック" pitchFamily="34" charset="-128"/>
              </a:rPr>
              <a:t>s IRP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800" smtClean="0">
                <a:ea typeface="ＭＳ Ｐゴシック" pitchFamily="34" charset="-128"/>
              </a:rPr>
              <a:t>US Data on Energy Efficiency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800" smtClean="0">
                <a:ea typeface="ＭＳ Ｐゴシック" pitchFamily="34" charset="-128"/>
              </a:rPr>
              <a:t>GEEG</a:t>
            </a:r>
            <a:r>
              <a:rPr lang="en-US" altLang="en-US" sz="2800" smtClean="0">
                <a:ea typeface="ＭＳ Ｐゴシック" pitchFamily="34" charset="-128"/>
              </a:rPr>
              <a:t>’</a:t>
            </a:r>
            <a:r>
              <a:rPr lang="en-US" sz="2800" smtClean="0">
                <a:ea typeface="ＭＳ Ｐゴシック" pitchFamily="34" charset="-128"/>
              </a:rPr>
              <a:t>s Empirical Research and Analysis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800" smtClean="0">
                <a:ea typeface="ＭＳ Ｐゴシック" pitchFamily="34" charset="-128"/>
              </a:rPr>
              <a:t>Predicting Efficiency Costs for BC Hydro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800" smtClean="0">
                <a:ea typeface="ＭＳ Ｐゴシック" pitchFamily="34" charset="-128"/>
              </a:rPr>
              <a:t>Impact of Expanded Efficiency for BC Hydro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800" smtClean="0">
                <a:ea typeface="ＭＳ Ｐゴシック" pitchFamily="34" charset="-128"/>
              </a:rPr>
              <a:t>Program Enhancements</a:t>
            </a:r>
          </a:p>
        </p:txBody>
      </p:sp>
      <p:sp>
        <p:nvSpPr>
          <p:cNvPr id="17411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163E077-7AEB-4892-A5A9-8A997834AFC1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ACEEE Costs and Savings for States, 2006 and 2007</a:t>
            </a:r>
          </a:p>
        </p:txBody>
      </p:sp>
      <p:sp>
        <p:nvSpPr>
          <p:cNvPr id="37890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B6DE76C-98D3-44C3-B51B-A6FD0DBABC51}" type="slidenum">
              <a:rPr lang="en-US"/>
              <a:pPr/>
              <a:t>20</a:t>
            </a:fld>
            <a:endParaRPr lang="en-US"/>
          </a:p>
        </p:txBody>
      </p:sp>
      <p:pic>
        <p:nvPicPr>
          <p:cNvPr id="3789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585913"/>
            <a:ext cx="7315200" cy="443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TextBox 8"/>
          <p:cNvSpPr txBox="1">
            <a:spLocks noChangeArrowheads="1"/>
          </p:cNvSpPr>
          <p:nvPr/>
        </p:nvSpPr>
        <p:spPr bwMode="auto">
          <a:xfrm>
            <a:off x="-9525" y="6096000"/>
            <a:ext cx="9144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 i="1"/>
              <a:t>Source: </a:t>
            </a:r>
            <a:r>
              <a:rPr lang="en-US" sz="1600" i="1"/>
              <a:t>American Council for an Energy Efficient Economy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2590800" y="1752600"/>
            <a:ext cx="0" cy="3886200"/>
          </a:xfrm>
          <a:prstGeom prst="line">
            <a:avLst/>
          </a:prstGeom>
          <a:ln>
            <a:solidFill>
              <a:schemeClr val="accent3">
                <a:alpha val="50000"/>
              </a:schemeClr>
            </a:solidFill>
          </a:ln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276600" y="1752600"/>
            <a:ext cx="0" cy="3886200"/>
          </a:xfrm>
          <a:prstGeom prst="line">
            <a:avLst/>
          </a:prstGeom>
          <a:ln>
            <a:solidFill>
              <a:schemeClr val="accent3">
                <a:alpha val="50000"/>
              </a:schemeClr>
            </a:solidFill>
          </a:ln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029200" y="1752600"/>
            <a:ext cx="0" cy="3886200"/>
          </a:xfrm>
          <a:prstGeom prst="line">
            <a:avLst/>
          </a:prstGeom>
          <a:ln>
            <a:solidFill>
              <a:schemeClr val="accent3">
                <a:alpha val="50000"/>
              </a:schemeClr>
            </a:solidFill>
          </a:ln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410200" y="1676400"/>
            <a:ext cx="592138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chemeClr val="accent3"/>
                </a:solidFill>
                <a:latin typeface="Arial" charset="0"/>
                <a:ea typeface="ＭＳ Ｐゴシック" charset="0"/>
                <a:cs typeface="ＭＳ Ｐゴシック" charset="0"/>
              </a:rPr>
              <a:t>Tier 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10000" y="1676400"/>
            <a:ext cx="592138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chemeClr val="accent3"/>
                </a:solidFill>
                <a:latin typeface="Arial" charset="0"/>
                <a:ea typeface="ＭＳ Ｐゴシック" charset="0"/>
                <a:cs typeface="ＭＳ Ｐゴシック" charset="0"/>
              </a:rPr>
              <a:t>Tier 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667000" y="1676400"/>
            <a:ext cx="592138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chemeClr val="accent3"/>
                </a:solidFill>
                <a:latin typeface="Arial" charset="0"/>
                <a:ea typeface="ＭＳ Ｐゴシック" charset="0"/>
                <a:cs typeface="ＭＳ Ｐゴシック" charset="0"/>
              </a:rPr>
              <a:t>Tier 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81200" y="1676400"/>
            <a:ext cx="592138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chemeClr val="accent3"/>
                </a:solidFill>
                <a:latin typeface="Arial" charset="0"/>
                <a:ea typeface="ＭＳ Ｐゴシック" charset="0"/>
                <a:cs typeface="ＭＳ Ｐゴシック" charset="0"/>
              </a:rPr>
              <a:t>Tier 4</a:t>
            </a:r>
          </a:p>
        </p:txBody>
      </p:sp>
      <p:sp>
        <p:nvSpPr>
          <p:cNvPr id="37900" name="TextBox 1"/>
          <p:cNvSpPr txBox="1">
            <a:spLocks noChangeArrowheads="1"/>
          </p:cNvSpPr>
          <p:nvPr/>
        </p:nvSpPr>
        <p:spPr bwMode="auto">
          <a:xfrm rot="-5400000">
            <a:off x="1099344" y="3015456"/>
            <a:ext cx="3635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-yr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81200" y="1981200"/>
            <a:ext cx="3565525" cy="461963"/>
          </a:xfrm>
          <a:prstGeom prst="rect">
            <a:avLst/>
          </a:prstGeom>
          <a:noFill/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Grouping in Tiers 2 &amp; 4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096000" y="3886200"/>
            <a:ext cx="26336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chemeClr val="accent2"/>
                </a:solidFill>
              </a:rPr>
              <a:t>General range of </a:t>
            </a:r>
          </a:p>
          <a:p>
            <a:pPr algn="ctr"/>
            <a:r>
              <a:rPr lang="en-US" b="1">
                <a:solidFill>
                  <a:schemeClr val="accent2"/>
                </a:solidFill>
              </a:rPr>
              <a:t>$0.10 - $0.30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981200" y="3886200"/>
            <a:ext cx="4419600" cy="0"/>
          </a:xfrm>
          <a:prstGeom prst="line">
            <a:avLst/>
          </a:prstGeom>
          <a:ln/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981200" y="4953000"/>
            <a:ext cx="4419600" cy="0"/>
          </a:xfrm>
          <a:prstGeom prst="line">
            <a:avLst/>
          </a:prstGeom>
          <a:ln/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8" idx="1"/>
            <a:endCxn id="2" idx="2"/>
          </p:cNvCxnSpPr>
          <p:nvPr/>
        </p:nvCxnSpPr>
        <p:spPr>
          <a:xfrm flipH="1" flipV="1">
            <a:off x="3763963" y="2443163"/>
            <a:ext cx="388937" cy="985837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Left Brace 17"/>
          <p:cNvSpPr/>
          <p:nvPr/>
        </p:nvSpPr>
        <p:spPr>
          <a:xfrm rot="5400000">
            <a:off x="4000500" y="2705100"/>
            <a:ext cx="304800" cy="1752600"/>
          </a:xfrm>
          <a:prstGeom prst="leftBrace">
            <a:avLst/>
          </a:prstGeom>
          <a:ln>
            <a:solidFill>
              <a:srgbClr val="E46C0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cxnSp>
        <p:nvCxnSpPr>
          <p:cNvPr id="27" name="Straight Connector 26"/>
          <p:cNvCxnSpPr>
            <a:stCxn id="28" idx="1"/>
            <a:endCxn id="2" idx="2"/>
          </p:cNvCxnSpPr>
          <p:nvPr/>
        </p:nvCxnSpPr>
        <p:spPr>
          <a:xfrm flipV="1">
            <a:off x="2286000" y="2443163"/>
            <a:ext cx="1477963" cy="985837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8" name="Left Brace 27"/>
          <p:cNvSpPr/>
          <p:nvPr/>
        </p:nvSpPr>
        <p:spPr>
          <a:xfrm rot="5400000">
            <a:off x="2133600" y="3276600"/>
            <a:ext cx="304800" cy="609600"/>
          </a:xfrm>
          <a:prstGeom prst="leftBrace">
            <a:avLst/>
          </a:prstGeom>
          <a:ln>
            <a:solidFill>
              <a:srgbClr val="E46C0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37909" name="TextBox 30"/>
          <p:cNvSpPr txBox="1">
            <a:spLocks noChangeArrowheads="1"/>
          </p:cNvSpPr>
          <p:nvPr/>
        </p:nvSpPr>
        <p:spPr bwMode="auto">
          <a:xfrm rot="-5400000">
            <a:off x="282575" y="3482975"/>
            <a:ext cx="1997075" cy="276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/>
              <a:t>Unit Cost (2011$/kWh-yr)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18" grpId="0" animBg="1"/>
      <p:bldP spid="2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705600"/>
          </a:xfrm>
        </p:spPr>
        <p:txBody>
          <a:bodyPr/>
          <a:lstStyle/>
          <a:p>
            <a:pPr marL="514350" indent="-514350"/>
            <a:r>
              <a:rPr lang="en-US" smtClean="0">
                <a:ea typeface="ＭＳ Ｐゴシック" pitchFamily="34" charset="-128"/>
              </a:rPr>
              <a:t>4. GEEG</a:t>
            </a:r>
            <a:r>
              <a:rPr lang="en-US" altLang="en-US" smtClean="0">
                <a:ea typeface="ＭＳ Ｐゴシック" pitchFamily="34" charset="-128"/>
              </a:rPr>
              <a:t>’</a:t>
            </a:r>
            <a:r>
              <a:rPr lang="en-US" smtClean="0">
                <a:ea typeface="ＭＳ Ｐゴシック" pitchFamily="34" charset="-128"/>
              </a:rPr>
              <a:t>s Empirical Research and Analysis</a:t>
            </a:r>
          </a:p>
        </p:txBody>
      </p:sp>
      <p:sp>
        <p:nvSpPr>
          <p:cNvPr id="39938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0C3845C-2D66-402D-95E3-9543FAF50405}" type="slidenum">
              <a:rPr lang="en-US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Data Collected</a:t>
            </a:r>
          </a:p>
        </p:txBody>
      </p:sp>
      <p:sp>
        <p:nvSpPr>
          <p:cNvPr id="419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Incremental annual energy savings and spending for residential and non-residential sectors where possible</a:t>
            </a:r>
          </a:p>
          <a:p>
            <a:r>
              <a:rPr lang="en-US" smtClean="0">
                <a:ea typeface="ＭＳ Ｐゴシック" pitchFamily="34" charset="-128"/>
              </a:rPr>
              <a:t>Covering: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23 States and 2 Canadian Provinces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37 Program Administrators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470 Program Years of Data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$25 Billion of Spending (2011$) 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105,000 GWh/y of Cumulative Annual Savings</a:t>
            </a:r>
          </a:p>
        </p:txBody>
      </p:sp>
      <p:sp>
        <p:nvSpPr>
          <p:cNvPr id="41987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2799FB6-9A89-4AE0-B5DA-CC36AA07C4DD}" type="slidenum">
              <a:rPr lang="en-US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BE07803-5004-471F-B42B-2363BF564019}" type="slidenum">
              <a:rPr lang="en-US"/>
              <a:pPr/>
              <a:t>23</a:t>
            </a:fld>
            <a:endParaRPr lang="en-US"/>
          </a:p>
        </p:txBody>
      </p:sp>
      <p:sp>
        <p:nvSpPr>
          <p:cNvPr id="44034" name="Rectang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Collected Data by Savings Tier</a:t>
            </a:r>
          </a:p>
        </p:txBody>
      </p:sp>
      <p:graphicFrame>
        <p:nvGraphicFramePr>
          <p:cNvPr id="19530" name="Group 74"/>
          <p:cNvGraphicFramePr>
            <a:graphicFrameLocks noGrp="1"/>
          </p:cNvGraphicFramePr>
          <p:nvPr/>
        </p:nvGraphicFramePr>
        <p:xfrm>
          <a:off x="152400" y="1570038"/>
          <a:ext cx="8839200" cy="4240213"/>
        </p:xfrm>
        <a:graphic>
          <a:graphicData uri="http://schemas.openxmlformats.org/drawingml/2006/table">
            <a:tbl>
              <a:tblPr/>
              <a:tblGrid>
                <a:gridCol w="1163638"/>
                <a:gridCol w="3103562"/>
                <a:gridCol w="4572000"/>
              </a:tblGrid>
              <a:tr h="823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Tier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Definition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Observations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01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Tier 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Savings ≥ 1.5%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Target = 2% 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Includes 9 program-years since 2005 from VT, CA, and CT.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1311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Tier 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1.5% &gt; Savings ≥ 0.67%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Target = 1%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60 program-years fall in this tier, including IA, ME, MA, NV, NY, RI, HI, the Pacific Northwest, British Columbia, and Nova Scotia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701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Tier 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0.67% &gt; Savings ≥ 0.33%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Target = 0.5%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States in this tier include AR, NJ, and WI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701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Tier 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0.33% &gt; Savings &gt; 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Target = 0.25%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States in this tier include OK and TX.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Historic Values</a:t>
            </a:r>
          </a:p>
        </p:txBody>
      </p:sp>
      <p:sp>
        <p:nvSpPr>
          <p:cNvPr id="50178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CC288EC-DC28-4B52-A1DD-3628B5F2039B}" type="slidenum">
              <a:rPr lang="en-US"/>
              <a:pPr/>
              <a:t>24</a:t>
            </a:fld>
            <a:endParaRPr lang="en-US"/>
          </a:p>
        </p:txBody>
      </p:sp>
      <p:pic>
        <p:nvPicPr>
          <p:cNvPr id="50179" name="Content Placeholder 2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-2158" r="-2158"/>
          <a:stretch>
            <a:fillRect/>
          </a:stretch>
        </p:blipFill>
        <p:spPr/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229350" y="4724400"/>
            <a:ext cx="2133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chemeClr val="accent2"/>
                </a:solidFill>
              </a:rPr>
              <a:t>Convergence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2057400" y="2590800"/>
            <a:ext cx="4038600" cy="1143000"/>
          </a:xfrm>
          <a:prstGeom prst="line">
            <a:avLst/>
          </a:prstGeom>
          <a:ln/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2057400" y="4648200"/>
            <a:ext cx="4038600" cy="762000"/>
          </a:xfrm>
          <a:prstGeom prst="line">
            <a:avLst/>
          </a:prstGeom>
          <a:ln/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657600" y="2362200"/>
            <a:ext cx="2162175" cy="461963"/>
          </a:xfrm>
          <a:prstGeom prst="rect">
            <a:avLst/>
          </a:prstGeom>
          <a:noFill/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Most in Tier 2</a:t>
            </a:r>
          </a:p>
        </p:txBody>
      </p:sp>
      <p:sp>
        <p:nvSpPr>
          <p:cNvPr id="50184" name="TextBox 16"/>
          <p:cNvSpPr txBox="1">
            <a:spLocks noChangeArrowheads="1"/>
          </p:cNvSpPr>
          <p:nvPr/>
        </p:nvSpPr>
        <p:spPr bwMode="auto">
          <a:xfrm rot="-5400000">
            <a:off x="-98425" y="3025775"/>
            <a:ext cx="1997075" cy="276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/>
              <a:t>Unit Cost (2011$/kWh-yr)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Planned Values</a:t>
            </a:r>
          </a:p>
        </p:txBody>
      </p:sp>
      <p:sp>
        <p:nvSpPr>
          <p:cNvPr id="52226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10DBB9F-5239-4F73-9EDA-512452582C77}" type="slidenum">
              <a:rPr lang="en-US"/>
              <a:pPr/>
              <a:t>25</a:t>
            </a:fld>
            <a:endParaRPr lang="en-US"/>
          </a:p>
        </p:txBody>
      </p:sp>
      <p:pic>
        <p:nvPicPr>
          <p:cNvPr id="52227" name="Content Placeholder 2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-430" r="-430"/>
          <a:stretch>
            <a:fillRect/>
          </a:stretch>
        </p:blipFill>
        <p:spPr/>
      </p:pic>
      <p:sp>
        <p:nvSpPr>
          <p:cNvPr id="52228" name="TextBox 4"/>
          <p:cNvSpPr txBox="1">
            <a:spLocks noChangeArrowheads="1"/>
          </p:cNvSpPr>
          <p:nvPr/>
        </p:nvSpPr>
        <p:spPr bwMode="auto">
          <a:xfrm rot="-5400000">
            <a:off x="-327025" y="3330575"/>
            <a:ext cx="1997075" cy="276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/>
              <a:t>Unit Cost (2011$/kWh-yr)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272213" y="4724400"/>
            <a:ext cx="20478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chemeClr val="accent2"/>
                </a:solidFill>
              </a:rPr>
              <a:t>Trend higher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286000" y="3505200"/>
            <a:ext cx="4876800" cy="1143000"/>
          </a:xfrm>
          <a:prstGeom prst="line">
            <a:avLst/>
          </a:prstGeom>
          <a:ln/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Regression Model</a:t>
            </a:r>
          </a:p>
        </p:txBody>
      </p:sp>
      <p:sp>
        <p:nvSpPr>
          <p:cNvPr id="5427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r>
              <a:rPr lang="en-US" sz="2400" smtClean="0">
                <a:ea typeface="ＭＳ Ｐゴシック" pitchFamily="34" charset="-128"/>
              </a:rPr>
              <a:t>Conducted multiple regression on dataset testing correlation between resource acquisition costs and:</a:t>
            </a:r>
          </a:p>
          <a:p>
            <a:pPr lvl="1"/>
            <a:r>
              <a:rPr lang="en-US" sz="2400" smtClean="0">
                <a:ea typeface="ＭＳ Ｐゴシック" pitchFamily="34" charset="-128"/>
              </a:rPr>
              <a:t>Savings Depth (% Savings)</a:t>
            </a:r>
          </a:p>
          <a:p>
            <a:pPr lvl="1"/>
            <a:r>
              <a:rPr lang="en-US" sz="2400" smtClean="0">
                <a:ea typeface="ＭＳ Ｐゴシック" pitchFamily="34" charset="-128"/>
              </a:rPr>
              <a:t>Time</a:t>
            </a:r>
          </a:p>
          <a:p>
            <a:pPr lvl="1"/>
            <a:r>
              <a:rPr lang="en-US" sz="2400" smtClean="0">
                <a:ea typeface="ＭＳ Ｐゴシック" pitchFamily="34" charset="-128"/>
              </a:rPr>
              <a:t>Customer Sector</a:t>
            </a:r>
          </a:p>
          <a:p>
            <a:pPr lvl="1"/>
            <a:r>
              <a:rPr lang="en-US" sz="2400" smtClean="0">
                <a:ea typeface="ＭＳ Ｐゴシック" pitchFamily="34" charset="-128"/>
              </a:rPr>
              <a:t>Location</a:t>
            </a:r>
          </a:p>
          <a:p>
            <a:r>
              <a:rPr lang="en-US" sz="2400" smtClean="0">
                <a:ea typeface="ＭＳ Ｐゴシック" pitchFamily="34" charset="-128"/>
              </a:rPr>
              <a:t>Results</a:t>
            </a:r>
            <a:r>
              <a:rPr lang="en-US" sz="2800" smtClean="0">
                <a:ea typeface="ＭＳ Ｐゴシック" pitchFamily="34" charset="-128"/>
              </a:rPr>
              <a:t>:</a:t>
            </a:r>
          </a:p>
          <a:p>
            <a:pPr lvl="1"/>
            <a:r>
              <a:rPr lang="en-US" sz="2400" smtClean="0">
                <a:ea typeface="ＭＳ Ｐゴシック" pitchFamily="34" charset="-128"/>
              </a:rPr>
              <a:t>Adjusted R</a:t>
            </a:r>
            <a:r>
              <a:rPr lang="en-US" sz="2400" baseline="30000" smtClean="0">
                <a:ea typeface="ＭＳ Ｐゴシック" pitchFamily="34" charset="-128"/>
              </a:rPr>
              <a:t>2</a:t>
            </a:r>
            <a:r>
              <a:rPr lang="en-US" sz="2400" smtClean="0">
                <a:ea typeface="ＭＳ Ｐゴシック" pitchFamily="34" charset="-128"/>
              </a:rPr>
              <a:t> = 0.875 (model accounts for all but 13.5% of sample variance in costs)</a:t>
            </a:r>
          </a:p>
          <a:p>
            <a:pPr lvl="1"/>
            <a:r>
              <a:rPr lang="en-US" sz="2400" smtClean="0">
                <a:ea typeface="ＭＳ Ｐゴシック" pitchFamily="34" charset="-128"/>
              </a:rPr>
              <a:t>Highly statistically significant variables (≥ 99.9% confidence-level)</a:t>
            </a:r>
          </a:p>
        </p:txBody>
      </p:sp>
      <p:sp>
        <p:nvSpPr>
          <p:cNvPr id="54275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BF21E49-3A7A-4E48-84D6-50C7D1662D48}" type="slidenum">
              <a:rPr lang="en-US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Effects of Savings Depth on Resource Acquisition Costs</a:t>
            </a:r>
          </a:p>
        </p:txBody>
      </p:sp>
      <p:sp>
        <p:nvSpPr>
          <p:cNvPr id="56322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6063D38-93B4-497A-BEA0-A3D885A5E108}" type="slidenum">
              <a:rPr lang="en-US"/>
              <a:pPr/>
              <a:t>27</a:t>
            </a:fld>
            <a:endParaRPr lang="en-US"/>
          </a:p>
        </p:txBody>
      </p:sp>
      <p:pic>
        <p:nvPicPr>
          <p:cNvPr id="56323" name="Content Placeholder 2" descr="Cost Curve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37" b="37"/>
          <a:stretch>
            <a:fillRect/>
          </a:stretch>
        </p:blipFill>
        <p:spPr/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Diminishing Returns over Time</a:t>
            </a:r>
          </a:p>
        </p:txBody>
      </p:sp>
      <p:sp>
        <p:nvSpPr>
          <p:cNvPr id="583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Each additional year of maturity adds $0.075/kWh-y to the costs</a:t>
            </a:r>
          </a:p>
          <a:p>
            <a:r>
              <a:rPr lang="en-US" smtClean="0">
                <a:ea typeface="ＭＳ Ｐゴシック" pitchFamily="34" charset="-128"/>
              </a:rPr>
              <a:t>Planned savings add $0.072/kWh-y to costs</a:t>
            </a:r>
          </a:p>
          <a:p>
            <a:r>
              <a:rPr lang="en-US" smtClean="0">
                <a:ea typeface="ＭＳ Ｐゴシック" pitchFamily="34" charset="-128"/>
              </a:rPr>
              <a:t>Some locations have higher acquisition costs.  Being in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California adds $0.17/kWh-y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New England adds $0.20/kWh-y</a:t>
            </a:r>
          </a:p>
        </p:txBody>
      </p:sp>
      <p:sp>
        <p:nvSpPr>
          <p:cNvPr id="58371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2EC123B-54D1-423D-9833-883908FEC2A3}" type="slidenum">
              <a:rPr lang="en-US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705600"/>
          </a:xfrm>
        </p:spPr>
        <p:txBody>
          <a:bodyPr/>
          <a:lstStyle/>
          <a:p>
            <a:pPr marL="514350" indent="-514350"/>
            <a:r>
              <a:rPr lang="en-US" smtClean="0">
                <a:ea typeface="ＭＳ Ｐゴシック" pitchFamily="34" charset="-128"/>
              </a:rPr>
              <a:t>5. Predicting Efficiency Costs for BC Hydro</a:t>
            </a:r>
          </a:p>
        </p:txBody>
      </p:sp>
      <p:sp>
        <p:nvSpPr>
          <p:cNvPr id="60418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9E3D3D7-D95B-40DB-89E9-3D5269D72757}" type="slidenum">
              <a:rPr lang="en-US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705600"/>
          </a:xfrm>
        </p:spPr>
        <p:txBody>
          <a:bodyPr/>
          <a:lstStyle/>
          <a:p>
            <a:pPr marL="514350" indent="-514350"/>
            <a:r>
              <a:rPr lang="en-US" smtClean="0">
                <a:ea typeface="ＭＳ Ｐゴシック" pitchFamily="34" charset="-128"/>
              </a:rPr>
              <a:t>1. Key Terms and Concepts</a:t>
            </a:r>
          </a:p>
        </p:txBody>
      </p:sp>
      <p:sp>
        <p:nvSpPr>
          <p:cNvPr id="19458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010E7F2-9ADA-491A-9318-0093A6E60B40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Overview of Approach</a:t>
            </a:r>
          </a:p>
        </p:txBody>
      </p:sp>
      <p:sp>
        <p:nvSpPr>
          <p:cNvPr id="62466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F5DA3DA-8B94-47AC-9402-D8915DBA7C43}" type="slidenum">
              <a:rPr lang="en-US"/>
              <a:pPr/>
              <a:t>30</a:t>
            </a:fld>
            <a:endParaRPr lang="en-US"/>
          </a:p>
        </p:txBody>
      </p:sp>
      <p:pic>
        <p:nvPicPr>
          <p:cNvPr id="62467" name="Content Placeholder 2" descr="Model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37" b="37"/>
          <a:stretch>
            <a:fillRect/>
          </a:stretch>
        </p:blipFill>
        <p:spPr/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General Assumptions</a:t>
            </a:r>
          </a:p>
        </p:txBody>
      </p:sp>
      <p:sp>
        <p:nvSpPr>
          <p:cNvPr id="64514" name="Content Placeholder 2"/>
          <p:cNvSpPr>
            <a:spLocks noGrp="1"/>
          </p:cNvSpPr>
          <p:nvPr>
            <p:ph idx="1"/>
          </p:nvPr>
        </p:nvSpPr>
        <p:spPr>
          <a:xfrm>
            <a:off x="76200" y="2209800"/>
            <a:ext cx="9136063" cy="990600"/>
          </a:xfrm>
        </p:spPr>
        <p:txBody>
          <a:bodyPr/>
          <a:lstStyle/>
          <a:p>
            <a:pPr marL="0" indent="0" algn="ctr">
              <a:buFont typeface="Arial" pitchFamily="34" charset="0"/>
              <a:buNone/>
            </a:pPr>
            <a:r>
              <a:rPr lang="en-US" sz="2800" smtClean="0">
                <a:ea typeface="ＭＳ Ｐゴシック" pitchFamily="34" charset="-128"/>
              </a:rPr>
              <a:t>Ramp up to </a:t>
            </a:r>
            <a:r>
              <a:rPr lang="en-US" sz="2800" b="1" smtClean="0">
                <a:ea typeface="ＭＳ Ｐゴシック" pitchFamily="34" charset="-128"/>
              </a:rPr>
              <a:t>2.0% </a:t>
            </a:r>
            <a:r>
              <a:rPr lang="en-US" sz="2800" smtClean="0">
                <a:ea typeface="ＭＳ Ｐゴシック" pitchFamily="34" charset="-128"/>
              </a:rPr>
              <a:t>by </a:t>
            </a:r>
            <a:r>
              <a:rPr lang="en-US" sz="2800" b="1" smtClean="0">
                <a:ea typeface="ＭＳ Ｐゴシック" pitchFamily="34" charset="-128"/>
              </a:rPr>
              <a:t>2014</a:t>
            </a:r>
            <a:endParaRPr lang="en-US" sz="4000" b="1" smtClean="0">
              <a:ea typeface="ＭＳ Ｐゴシック" pitchFamily="34" charset="-128"/>
            </a:endParaRPr>
          </a:p>
        </p:txBody>
      </p:sp>
      <p:sp>
        <p:nvSpPr>
          <p:cNvPr id="64515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9A1FCD8-3364-4844-8293-209039CB1A66}" type="slidenum">
              <a:rPr lang="en-US"/>
              <a:pPr/>
              <a:t>31</a:t>
            </a:fld>
            <a:endParaRPr lang="en-US"/>
          </a:p>
        </p:txBody>
      </p:sp>
      <p:sp>
        <p:nvSpPr>
          <p:cNvPr id="10" name="Data 9"/>
          <p:cNvSpPr/>
          <p:nvPr/>
        </p:nvSpPr>
        <p:spPr>
          <a:xfrm>
            <a:off x="5486400" y="3200400"/>
            <a:ext cx="2438400" cy="609600"/>
          </a:xfrm>
          <a:prstGeom prst="flowChartInputOutp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/>
              <a:t>Savings as a % of Sales</a:t>
            </a:r>
          </a:p>
        </p:txBody>
      </p:sp>
      <p:sp>
        <p:nvSpPr>
          <p:cNvPr id="12" name="Data 11"/>
          <p:cNvSpPr/>
          <p:nvPr/>
        </p:nvSpPr>
        <p:spPr>
          <a:xfrm>
            <a:off x="3581400" y="4953000"/>
            <a:ext cx="1828800" cy="609600"/>
          </a:xfrm>
          <a:prstGeom prst="flowChartInputOutp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/>
              <a:t>Savings Goals</a:t>
            </a:r>
          </a:p>
        </p:txBody>
      </p:sp>
      <p:sp>
        <p:nvSpPr>
          <p:cNvPr id="14" name="Data 13"/>
          <p:cNvSpPr/>
          <p:nvPr/>
        </p:nvSpPr>
        <p:spPr>
          <a:xfrm>
            <a:off x="1066800" y="3200400"/>
            <a:ext cx="2819400" cy="609600"/>
          </a:xfrm>
          <a:prstGeom prst="flowChartInputOutp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/>
              <a:t>Load forecast from IRP</a:t>
            </a:r>
          </a:p>
        </p:txBody>
      </p:sp>
      <p:sp>
        <p:nvSpPr>
          <p:cNvPr id="16" name="Isosceles Triangle 15"/>
          <p:cNvSpPr/>
          <p:nvPr/>
        </p:nvSpPr>
        <p:spPr>
          <a:xfrm rot="10800000">
            <a:off x="4419600" y="4114800"/>
            <a:ext cx="533400" cy="300038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6" name="Elbow Connector 25"/>
          <p:cNvCxnSpPr>
            <a:stCxn id="10" idx="2"/>
            <a:endCxn id="16" idx="3"/>
          </p:cNvCxnSpPr>
          <p:nvPr/>
        </p:nvCxnSpPr>
        <p:spPr>
          <a:xfrm rot="10800000" flipV="1">
            <a:off x="4686300" y="3505200"/>
            <a:ext cx="1044575" cy="60960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Elbow Connector 28"/>
          <p:cNvCxnSpPr>
            <a:stCxn id="14" idx="5"/>
            <a:endCxn id="16" idx="3"/>
          </p:cNvCxnSpPr>
          <p:nvPr/>
        </p:nvCxnSpPr>
        <p:spPr>
          <a:xfrm>
            <a:off x="3603625" y="3505200"/>
            <a:ext cx="1082675" cy="60960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Elbow Connector 31"/>
          <p:cNvCxnSpPr>
            <a:stCxn id="16" idx="0"/>
            <a:endCxn id="12" idx="0"/>
          </p:cNvCxnSpPr>
          <p:nvPr/>
        </p:nvCxnSpPr>
        <p:spPr>
          <a:xfrm rot="5400000">
            <a:off x="4413251" y="4679950"/>
            <a:ext cx="538162" cy="7937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Efficiency Resource Acquisition Costs</a:t>
            </a:r>
          </a:p>
        </p:txBody>
      </p:sp>
      <p:sp>
        <p:nvSpPr>
          <p:cNvPr id="66562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7396B5F-BEE8-4ED3-B1BD-9811A22925F4}" type="slidenum">
              <a:rPr lang="en-US"/>
              <a:pPr/>
              <a:t>32</a:t>
            </a:fld>
            <a:endParaRPr lang="en-US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304800" y="1600200"/>
          <a:ext cx="83820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705600"/>
          </a:xfrm>
        </p:spPr>
        <p:txBody>
          <a:bodyPr/>
          <a:lstStyle/>
          <a:p>
            <a:pPr marL="514350" indent="-514350"/>
            <a:r>
              <a:rPr lang="en-US" smtClean="0">
                <a:ea typeface="ＭＳ Ｐゴシック" pitchFamily="34" charset="-128"/>
              </a:rPr>
              <a:t>6. Impact of Expanded Efficiency for BC Hydro</a:t>
            </a:r>
          </a:p>
        </p:txBody>
      </p:sp>
      <p:sp>
        <p:nvSpPr>
          <p:cNvPr id="68610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4A59F1C-8E70-4E19-B2BC-349BD1298B62}" type="slidenum">
              <a:rPr lang="en-US"/>
              <a:pPr/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9C482EF-49E7-49C7-8664-CFDDBC2D4171}" type="slidenum">
              <a:rPr lang="en-US"/>
              <a:pPr/>
              <a:t>34</a:t>
            </a:fld>
            <a:endParaRPr lang="en-US"/>
          </a:p>
        </p:txBody>
      </p:sp>
      <p:sp>
        <p:nvSpPr>
          <p:cNvPr id="70658" name="Rectang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Tier 1 Savings Scenario</a:t>
            </a:r>
          </a:p>
        </p:txBody>
      </p:sp>
      <p:graphicFrame>
        <p:nvGraphicFramePr>
          <p:cNvPr id="19530" name="Group 74"/>
          <p:cNvGraphicFramePr>
            <a:graphicFrameLocks noGrp="1"/>
          </p:cNvGraphicFramePr>
          <p:nvPr/>
        </p:nvGraphicFramePr>
        <p:xfrm>
          <a:off x="228600" y="1905000"/>
          <a:ext cx="8610599" cy="4357979"/>
        </p:xfrm>
        <a:graphic>
          <a:graphicData uri="http://schemas.openxmlformats.org/drawingml/2006/table">
            <a:tbl>
              <a:tblPr/>
              <a:tblGrid>
                <a:gridCol w="1142999"/>
                <a:gridCol w="2362200"/>
                <a:gridCol w="2286000"/>
                <a:gridCol w="2819400"/>
              </a:tblGrid>
              <a:tr h="6093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Year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02" marB="457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Incremental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GWh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Savings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02" marB="457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Incremental MW Savings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02" marB="457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Budgets (Millions 2011$)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02" marB="457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35243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Incremental Annual</a:t>
                      </a:r>
                    </a:p>
                  </a:txBody>
                  <a:tcPr marT="45702" marB="457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657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2013</a:t>
                      </a:r>
                    </a:p>
                  </a:txBody>
                  <a:tcPr marT="45702" marB="457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766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 143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217.56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352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2014</a:t>
                      </a:r>
                    </a:p>
                  </a:txBody>
                  <a:tcPr marT="45702" marB="457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1,063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 198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268.62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352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2015</a:t>
                      </a:r>
                    </a:p>
                  </a:txBody>
                  <a:tcPr marT="45702" marB="457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1,106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 205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$  287.88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352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2016</a:t>
                      </a:r>
                    </a:p>
                  </a:txBody>
                  <a:tcPr marT="45702" marB="457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1,145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 213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306.99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657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2017</a:t>
                      </a:r>
                    </a:p>
                  </a:txBody>
                  <a:tcPr marT="45702" marB="457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1,198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 220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330.20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352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2018</a:t>
                      </a:r>
                    </a:p>
                  </a:txBody>
                  <a:tcPr marT="45702" marB="457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1,279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 235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361.51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352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2019</a:t>
                      </a:r>
                    </a:p>
                  </a:txBody>
                  <a:tcPr marT="45702" marB="457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1,336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 245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387.97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352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2020</a:t>
                      </a:r>
                    </a:p>
                  </a:txBody>
                  <a:tcPr marT="45702" marB="457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1,361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 250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406.64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352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2021</a:t>
                      </a:r>
                    </a:p>
                  </a:txBody>
                  <a:tcPr marT="45702" marB="457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1,382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 254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424.40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352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2022</a:t>
                      </a:r>
                    </a:p>
                  </a:txBody>
                  <a:tcPr marT="45702" marB="457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1,398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 256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$  441.02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9C482EF-49E7-49C7-8664-CFDDBC2D4171}" type="slidenum">
              <a:rPr lang="en-US"/>
              <a:pPr/>
              <a:t>35</a:t>
            </a:fld>
            <a:endParaRPr lang="en-US"/>
          </a:p>
        </p:txBody>
      </p:sp>
      <p:sp>
        <p:nvSpPr>
          <p:cNvPr id="70658" name="Rectang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Tier 1 Savings Scenario</a:t>
            </a:r>
          </a:p>
        </p:txBody>
      </p:sp>
      <p:graphicFrame>
        <p:nvGraphicFramePr>
          <p:cNvPr id="19530" name="Group 74"/>
          <p:cNvGraphicFramePr>
            <a:graphicFrameLocks noGrp="1"/>
          </p:cNvGraphicFramePr>
          <p:nvPr/>
        </p:nvGraphicFramePr>
        <p:xfrm>
          <a:off x="228600" y="1905000"/>
          <a:ext cx="8610599" cy="4357979"/>
        </p:xfrm>
        <a:graphic>
          <a:graphicData uri="http://schemas.openxmlformats.org/drawingml/2006/table">
            <a:tbl>
              <a:tblPr/>
              <a:tblGrid>
                <a:gridCol w="1142999"/>
                <a:gridCol w="2362200"/>
                <a:gridCol w="2286000"/>
                <a:gridCol w="2819400"/>
              </a:tblGrid>
              <a:tr h="6093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Year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02" marB="457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Cumulative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GWh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Savings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02" marB="457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Cumulative MW Savings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02" marB="457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Cumulative Budgets (Millions 2011$)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02" marB="457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35243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Cumulative Annual</a:t>
                      </a:r>
                    </a:p>
                  </a:txBody>
                  <a:tcPr marT="45702" marB="457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657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2013</a:t>
                      </a:r>
                    </a:p>
                  </a:txBody>
                  <a:tcPr marT="45702" marB="457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1,455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271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$       352.17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352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2014</a:t>
                      </a:r>
                    </a:p>
                  </a:txBody>
                  <a:tcPr marT="45702" marB="457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2,469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460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620.79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352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2015</a:t>
                      </a:r>
                    </a:p>
                  </a:txBody>
                  <a:tcPr marT="45702" marB="457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3,466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642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908.67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352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2016</a:t>
                      </a:r>
                    </a:p>
                  </a:txBody>
                  <a:tcPr marT="45702" marB="457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4,463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829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1,215.67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657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2017</a:t>
                      </a:r>
                    </a:p>
                  </a:txBody>
                  <a:tcPr marT="45702" marB="457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5,481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1,005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1,545.87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352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2018</a:t>
                      </a:r>
                    </a:p>
                  </a:txBody>
                  <a:tcPr marT="45702" marB="457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6,514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1,195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1,907.37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352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2019</a:t>
                      </a:r>
                    </a:p>
                  </a:txBody>
                  <a:tcPr marT="45702" marB="457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7,465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1,369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2,295.34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352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2020</a:t>
                      </a:r>
                    </a:p>
                  </a:txBody>
                  <a:tcPr marT="45702" marB="457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8,371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1,535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2,701.98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352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2021</a:t>
                      </a:r>
                    </a:p>
                  </a:txBody>
                  <a:tcPr marT="45702" marB="457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9,228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1,693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3,126.38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352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2022</a:t>
                      </a:r>
                    </a:p>
                  </a:txBody>
                  <a:tcPr marT="45702" marB="457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10,017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1,837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$   3,567.40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Cumulative Budgets</a:t>
            </a:r>
          </a:p>
        </p:txBody>
      </p:sp>
      <p:sp>
        <p:nvSpPr>
          <p:cNvPr id="72706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DA1F7E1-8610-40CB-A70C-FFC7C18F7095}" type="slidenum">
              <a:rPr lang="en-US"/>
              <a:pPr/>
              <a:t>36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Energy Requirements vs. Supply Resources</a:t>
            </a:r>
          </a:p>
        </p:txBody>
      </p:sp>
      <p:sp>
        <p:nvSpPr>
          <p:cNvPr id="74754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BCC3B1F-D725-4334-BD9B-6141B6F40CF6}" type="slidenum">
              <a:rPr lang="en-US"/>
              <a:pPr/>
              <a:t>37</a:t>
            </a:fld>
            <a:endParaRPr lang="en-US"/>
          </a:p>
        </p:txBody>
      </p:sp>
      <p:graphicFrame>
        <p:nvGraphicFramePr>
          <p:cNvPr id="15" name="Content Placeholder 14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5344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Peak Requirements vs. Supply Resources</a:t>
            </a:r>
          </a:p>
        </p:txBody>
      </p:sp>
      <p:sp>
        <p:nvSpPr>
          <p:cNvPr id="74754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BCC3B1F-D725-4334-BD9B-6141B6F40CF6}" type="slidenum">
              <a:rPr lang="en-US"/>
              <a:pPr/>
              <a:t>38</a:t>
            </a:fld>
            <a:endParaRPr lang="en-US"/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Cumulative Energy Savings</a:t>
            </a:r>
          </a:p>
        </p:txBody>
      </p:sp>
      <p:sp>
        <p:nvSpPr>
          <p:cNvPr id="76802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C6DCF4-A78B-4DAD-BBCC-DC76148D4473}" type="slidenum">
              <a:rPr lang="en-US"/>
              <a:pPr/>
              <a:t>39</a:t>
            </a:fld>
            <a:endParaRPr lang="en-US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Types of Savings</a:t>
            </a:r>
          </a:p>
        </p:txBody>
      </p:sp>
      <p:sp>
        <p:nvSpPr>
          <p:cNvPr id="21506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2082210-BE40-4185-88C2-ECC1C144F2F3}" type="slidenum">
              <a:rPr lang="en-US"/>
              <a:pPr/>
              <a:t>4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990600" y="1828800"/>
            <a:ext cx="0" cy="4648200"/>
          </a:xfrm>
          <a:prstGeom prst="line">
            <a:avLst/>
          </a:prstGeom>
          <a:ln w="28575" cmpd="sng">
            <a:headEnd type="none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09600" y="5867400"/>
            <a:ext cx="8153400" cy="0"/>
          </a:xfrm>
          <a:prstGeom prst="line">
            <a:avLst/>
          </a:prstGeom>
          <a:ln w="28575" cmpd="sng">
            <a:headEnd type="none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509" name="TextBox 13"/>
          <p:cNvSpPr txBox="1">
            <a:spLocks noChangeArrowheads="1"/>
          </p:cNvSpPr>
          <p:nvPr/>
        </p:nvSpPr>
        <p:spPr bwMode="auto">
          <a:xfrm rot="-5400000">
            <a:off x="152400" y="4114800"/>
            <a:ext cx="6334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kW</a:t>
            </a:r>
          </a:p>
        </p:txBody>
      </p:sp>
      <p:sp>
        <p:nvSpPr>
          <p:cNvPr id="21510" name="TextBox 31"/>
          <p:cNvSpPr txBox="1">
            <a:spLocks noChangeArrowheads="1"/>
          </p:cNvSpPr>
          <p:nvPr/>
        </p:nvSpPr>
        <p:spPr bwMode="auto">
          <a:xfrm>
            <a:off x="1600200" y="6019800"/>
            <a:ext cx="10636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Year 1</a:t>
            </a:r>
          </a:p>
        </p:txBody>
      </p:sp>
      <p:sp>
        <p:nvSpPr>
          <p:cNvPr id="21511" name="TextBox 38"/>
          <p:cNvSpPr txBox="1">
            <a:spLocks noChangeArrowheads="1"/>
          </p:cNvSpPr>
          <p:nvPr/>
        </p:nvSpPr>
        <p:spPr bwMode="auto">
          <a:xfrm>
            <a:off x="4114800" y="6019800"/>
            <a:ext cx="10636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Year 2</a:t>
            </a:r>
          </a:p>
        </p:txBody>
      </p:sp>
      <p:sp>
        <p:nvSpPr>
          <p:cNvPr id="21512" name="TextBox 39"/>
          <p:cNvSpPr txBox="1">
            <a:spLocks noChangeArrowheads="1"/>
          </p:cNvSpPr>
          <p:nvPr/>
        </p:nvSpPr>
        <p:spPr bwMode="auto">
          <a:xfrm>
            <a:off x="6553200" y="6019800"/>
            <a:ext cx="10636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Year 3</a:t>
            </a:r>
          </a:p>
        </p:txBody>
      </p:sp>
      <p:sp>
        <p:nvSpPr>
          <p:cNvPr id="21513" name="TextBox 41"/>
          <p:cNvSpPr txBox="1">
            <a:spLocks noChangeArrowheads="1"/>
          </p:cNvSpPr>
          <p:nvPr/>
        </p:nvSpPr>
        <p:spPr bwMode="auto">
          <a:xfrm>
            <a:off x="1981200" y="1828800"/>
            <a:ext cx="19970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i="1"/>
              <a:t>Usage before EE</a:t>
            </a:r>
          </a:p>
        </p:txBody>
      </p:sp>
      <p:cxnSp>
        <p:nvCxnSpPr>
          <p:cNvPr id="44" name="Straight Connector 43"/>
          <p:cNvCxnSpPr/>
          <p:nvPr/>
        </p:nvCxnSpPr>
        <p:spPr>
          <a:xfrm>
            <a:off x="1600200" y="2057400"/>
            <a:ext cx="3048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1600200" y="2438400"/>
            <a:ext cx="304800" cy="0"/>
          </a:xfrm>
          <a:prstGeom prst="line">
            <a:avLst/>
          </a:prstGeom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1524000" y="2819400"/>
            <a:ext cx="21812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>
                <a:solidFill>
                  <a:schemeClr val="accent2"/>
                </a:solidFill>
              </a:rPr>
              <a:t>Annual Peak Demand</a:t>
            </a:r>
          </a:p>
          <a:p>
            <a:pPr algn="ctr"/>
            <a:r>
              <a:rPr lang="en-US" sz="1600">
                <a:solidFill>
                  <a:schemeClr val="accent2"/>
                </a:solidFill>
              </a:rPr>
              <a:t>Savings (kW-yr)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990600" y="3810000"/>
            <a:ext cx="2438400" cy="1600200"/>
            <a:chOff x="990600" y="3429000"/>
            <a:chExt cx="2438400" cy="1447800"/>
          </a:xfrm>
          <a:noFill/>
        </p:grpSpPr>
        <p:sp>
          <p:nvSpPr>
            <p:cNvPr id="55" name="Rectangle 54"/>
            <p:cNvSpPr/>
            <p:nvPr/>
          </p:nvSpPr>
          <p:spPr>
            <a:xfrm>
              <a:off x="990600" y="4724400"/>
              <a:ext cx="2438400" cy="152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1219200" y="4419600"/>
              <a:ext cx="2209800" cy="381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990600" y="3429000"/>
              <a:ext cx="2438400" cy="1333606"/>
            </a:xfrm>
            <a:custGeom>
              <a:avLst/>
              <a:gdLst>
                <a:gd name="connsiteX0" fmla="*/ 0 w 7689253"/>
                <a:gd name="connsiteY0" fmla="*/ 1333606 h 1333606"/>
                <a:gd name="connsiteX1" fmla="*/ 2352578 w 7689253"/>
                <a:gd name="connsiteY1" fmla="*/ 28973 h 1333606"/>
                <a:gd name="connsiteX2" fmla="*/ 4989686 w 7689253"/>
                <a:gd name="connsiteY2" fmla="*/ 424526 h 1333606"/>
                <a:gd name="connsiteX3" fmla="*/ 6169446 w 7689253"/>
                <a:gd name="connsiteY3" fmla="*/ 375950 h 1333606"/>
                <a:gd name="connsiteX4" fmla="*/ 7342265 w 7689253"/>
                <a:gd name="connsiteY4" fmla="*/ 944992 h 1333606"/>
                <a:gd name="connsiteX5" fmla="*/ 7689253 w 7689253"/>
                <a:gd name="connsiteY5" fmla="*/ 972750 h 1333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89253" h="1333606">
                  <a:moveTo>
                    <a:pt x="0" y="1333606"/>
                  </a:moveTo>
                  <a:cubicBezTo>
                    <a:pt x="760482" y="757046"/>
                    <a:pt x="1520964" y="180486"/>
                    <a:pt x="2352578" y="28973"/>
                  </a:cubicBezTo>
                  <a:cubicBezTo>
                    <a:pt x="3184192" y="-122540"/>
                    <a:pt x="4353541" y="366697"/>
                    <a:pt x="4989686" y="424526"/>
                  </a:cubicBezTo>
                  <a:cubicBezTo>
                    <a:pt x="5625831" y="482355"/>
                    <a:pt x="5777350" y="289206"/>
                    <a:pt x="6169446" y="375950"/>
                  </a:cubicBezTo>
                  <a:cubicBezTo>
                    <a:pt x="6561542" y="462694"/>
                    <a:pt x="7088964" y="845525"/>
                    <a:pt x="7342265" y="944992"/>
                  </a:cubicBezTo>
                  <a:cubicBezTo>
                    <a:pt x="7595566" y="1044459"/>
                    <a:pt x="7689253" y="972750"/>
                    <a:pt x="7689253" y="972750"/>
                  </a:cubicBezTo>
                </a:path>
              </a:pathLst>
            </a:custGeom>
            <a:grpFill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grpSp>
        <p:nvGrpSpPr>
          <p:cNvPr id="21518" name="Group 64"/>
          <p:cNvGrpSpPr>
            <a:grpSpLocks/>
          </p:cNvGrpSpPr>
          <p:nvPr/>
        </p:nvGrpSpPr>
        <p:grpSpPr bwMode="auto">
          <a:xfrm>
            <a:off x="990600" y="4572000"/>
            <a:ext cx="2438400" cy="1219200"/>
            <a:chOff x="990600" y="3962400"/>
            <a:chExt cx="2438400" cy="1219200"/>
          </a:xfrm>
        </p:grpSpPr>
        <p:sp>
          <p:nvSpPr>
            <p:cNvPr id="29" name="Freeform 28"/>
            <p:cNvSpPr/>
            <p:nvPr/>
          </p:nvSpPr>
          <p:spPr>
            <a:xfrm>
              <a:off x="990600" y="3962400"/>
              <a:ext cx="2438400" cy="833438"/>
            </a:xfrm>
            <a:custGeom>
              <a:avLst/>
              <a:gdLst>
                <a:gd name="connsiteX0" fmla="*/ 0 w 1700241"/>
                <a:gd name="connsiteY0" fmla="*/ 833019 h 833019"/>
                <a:gd name="connsiteX1" fmla="*/ 555181 w 1700241"/>
                <a:gd name="connsiteY1" fmla="*/ 7214 h 833019"/>
                <a:gd name="connsiteX2" fmla="*/ 1068723 w 1700241"/>
                <a:gd name="connsiteY2" fmla="*/ 430526 h 833019"/>
                <a:gd name="connsiteX3" fmla="*/ 1589205 w 1700241"/>
                <a:gd name="connsiteY3" fmla="*/ 423586 h 833019"/>
                <a:gd name="connsiteX4" fmla="*/ 1700241 w 1700241"/>
                <a:gd name="connsiteY4" fmla="*/ 527679 h 833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0241" h="833019">
                  <a:moveTo>
                    <a:pt x="0" y="833019"/>
                  </a:moveTo>
                  <a:cubicBezTo>
                    <a:pt x="188530" y="453657"/>
                    <a:pt x="377061" y="74296"/>
                    <a:pt x="555181" y="7214"/>
                  </a:cubicBezTo>
                  <a:cubicBezTo>
                    <a:pt x="733301" y="-59868"/>
                    <a:pt x="896386" y="361131"/>
                    <a:pt x="1068723" y="430526"/>
                  </a:cubicBezTo>
                  <a:cubicBezTo>
                    <a:pt x="1241060" y="499921"/>
                    <a:pt x="1483952" y="407394"/>
                    <a:pt x="1589205" y="423586"/>
                  </a:cubicBezTo>
                  <a:cubicBezTo>
                    <a:pt x="1694458" y="439778"/>
                    <a:pt x="1700241" y="527679"/>
                    <a:pt x="1700241" y="527679"/>
                  </a:cubicBezTo>
                </a:path>
              </a:pathLst>
            </a:custGeom>
            <a:solidFill>
              <a:schemeClr val="bg1"/>
            </a:solidFill>
            <a:effectLst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600200" y="4495800"/>
              <a:ext cx="1828800" cy="685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 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990600" y="4800600"/>
              <a:ext cx="11430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64" name="Right Triangle 63"/>
            <p:cNvSpPr/>
            <p:nvPr/>
          </p:nvSpPr>
          <p:spPr>
            <a:xfrm rot="10800000" flipV="1">
              <a:off x="990600" y="4572000"/>
              <a:ext cx="1066800" cy="2286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67" name="Group 66"/>
          <p:cNvGrpSpPr>
            <a:grpSpLocks/>
          </p:cNvGrpSpPr>
          <p:nvPr/>
        </p:nvGrpSpPr>
        <p:grpSpPr bwMode="auto">
          <a:xfrm>
            <a:off x="3429000" y="3429000"/>
            <a:ext cx="2438400" cy="1600200"/>
            <a:chOff x="990600" y="3429000"/>
            <a:chExt cx="2438400" cy="1447800"/>
          </a:xfrm>
        </p:grpSpPr>
        <p:sp>
          <p:nvSpPr>
            <p:cNvPr id="68" name="Rectangle 67"/>
            <p:cNvSpPr/>
            <p:nvPr/>
          </p:nvSpPr>
          <p:spPr>
            <a:xfrm>
              <a:off x="990600" y="4724551"/>
              <a:ext cx="2438400" cy="15224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1219200" y="4420054"/>
              <a:ext cx="2209800" cy="38062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990600" y="3429000"/>
              <a:ext cx="2438400" cy="1332895"/>
            </a:xfrm>
            <a:custGeom>
              <a:avLst/>
              <a:gdLst>
                <a:gd name="connsiteX0" fmla="*/ 0 w 7689253"/>
                <a:gd name="connsiteY0" fmla="*/ 1333606 h 1333606"/>
                <a:gd name="connsiteX1" fmla="*/ 2352578 w 7689253"/>
                <a:gd name="connsiteY1" fmla="*/ 28973 h 1333606"/>
                <a:gd name="connsiteX2" fmla="*/ 4989686 w 7689253"/>
                <a:gd name="connsiteY2" fmla="*/ 424526 h 1333606"/>
                <a:gd name="connsiteX3" fmla="*/ 6169446 w 7689253"/>
                <a:gd name="connsiteY3" fmla="*/ 375950 h 1333606"/>
                <a:gd name="connsiteX4" fmla="*/ 7342265 w 7689253"/>
                <a:gd name="connsiteY4" fmla="*/ 944992 h 1333606"/>
                <a:gd name="connsiteX5" fmla="*/ 7689253 w 7689253"/>
                <a:gd name="connsiteY5" fmla="*/ 972750 h 1333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89253" h="1333606">
                  <a:moveTo>
                    <a:pt x="0" y="1333606"/>
                  </a:moveTo>
                  <a:cubicBezTo>
                    <a:pt x="760482" y="757046"/>
                    <a:pt x="1520964" y="180486"/>
                    <a:pt x="2352578" y="28973"/>
                  </a:cubicBezTo>
                  <a:cubicBezTo>
                    <a:pt x="3184192" y="-122540"/>
                    <a:pt x="4353541" y="366697"/>
                    <a:pt x="4989686" y="424526"/>
                  </a:cubicBezTo>
                  <a:cubicBezTo>
                    <a:pt x="5625831" y="482355"/>
                    <a:pt x="5777350" y="289206"/>
                    <a:pt x="6169446" y="375950"/>
                  </a:cubicBezTo>
                  <a:cubicBezTo>
                    <a:pt x="6561542" y="462694"/>
                    <a:pt x="7088964" y="845525"/>
                    <a:pt x="7342265" y="944992"/>
                  </a:cubicBezTo>
                  <a:cubicBezTo>
                    <a:pt x="7595566" y="1044459"/>
                    <a:pt x="7689253" y="972750"/>
                    <a:pt x="7689253" y="972750"/>
                  </a:cubicBezTo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grpSp>
        <p:nvGrpSpPr>
          <p:cNvPr id="21520" name="Group 70"/>
          <p:cNvGrpSpPr>
            <a:grpSpLocks/>
          </p:cNvGrpSpPr>
          <p:nvPr/>
        </p:nvGrpSpPr>
        <p:grpSpPr bwMode="auto">
          <a:xfrm>
            <a:off x="3429000" y="4191000"/>
            <a:ext cx="2438400" cy="1219200"/>
            <a:chOff x="990600" y="3962400"/>
            <a:chExt cx="2438400" cy="1219200"/>
          </a:xfrm>
        </p:grpSpPr>
        <p:sp>
          <p:nvSpPr>
            <p:cNvPr id="72" name="Freeform 71"/>
            <p:cNvSpPr/>
            <p:nvPr/>
          </p:nvSpPr>
          <p:spPr>
            <a:xfrm>
              <a:off x="990600" y="3962400"/>
              <a:ext cx="2438400" cy="833438"/>
            </a:xfrm>
            <a:custGeom>
              <a:avLst/>
              <a:gdLst>
                <a:gd name="connsiteX0" fmla="*/ 0 w 1700241"/>
                <a:gd name="connsiteY0" fmla="*/ 833019 h 833019"/>
                <a:gd name="connsiteX1" fmla="*/ 555181 w 1700241"/>
                <a:gd name="connsiteY1" fmla="*/ 7214 h 833019"/>
                <a:gd name="connsiteX2" fmla="*/ 1068723 w 1700241"/>
                <a:gd name="connsiteY2" fmla="*/ 430526 h 833019"/>
                <a:gd name="connsiteX3" fmla="*/ 1589205 w 1700241"/>
                <a:gd name="connsiteY3" fmla="*/ 423586 h 833019"/>
                <a:gd name="connsiteX4" fmla="*/ 1700241 w 1700241"/>
                <a:gd name="connsiteY4" fmla="*/ 527679 h 833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0241" h="833019">
                  <a:moveTo>
                    <a:pt x="0" y="833019"/>
                  </a:moveTo>
                  <a:cubicBezTo>
                    <a:pt x="188530" y="453657"/>
                    <a:pt x="377061" y="74296"/>
                    <a:pt x="555181" y="7214"/>
                  </a:cubicBezTo>
                  <a:cubicBezTo>
                    <a:pt x="733301" y="-59868"/>
                    <a:pt x="896386" y="361131"/>
                    <a:pt x="1068723" y="430526"/>
                  </a:cubicBezTo>
                  <a:cubicBezTo>
                    <a:pt x="1241060" y="499921"/>
                    <a:pt x="1483952" y="407394"/>
                    <a:pt x="1589205" y="423586"/>
                  </a:cubicBezTo>
                  <a:cubicBezTo>
                    <a:pt x="1694458" y="439778"/>
                    <a:pt x="1700241" y="527679"/>
                    <a:pt x="1700241" y="527679"/>
                  </a:cubicBezTo>
                </a:path>
              </a:pathLst>
            </a:custGeom>
            <a:solidFill>
              <a:schemeClr val="bg1"/>
            </a:solidFill>
            <a:effectLst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1600200" y="4495800"/>
              <a:ext cx="1828800" cy="685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 </a:t>
              </a: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990600" y="4800600"/>
              <a:ext cx="11430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75" name="Right Triangle 74"/>
            <p:cNvSpPr/>
            <p:nvPr/>
          </p:nvSpPr>
          <p:spPr>
            <a:xfrm rot="10800000" flipV="1">
              <a:off x="990600" y="4572000"/>
              <a:ext cx="1066800" cy="2286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5867400" y="3048000"/>
            <a:ext cx="2438400" cy="1600200"/>
            <a:chOff x="990600" y="3429000"/>
            <a:chExt cx="2438400" cy="1447800"/>
          </a:xfrm>
          <a:solidFill>
            <a:srgbClr val="FFFFFF"/>
          </a:solidFill>
        </p:grpSpPr>
        <p:sp>
          <p:nvSpPr>
            <p:cNvPr id="78" name="Rectangle 77"/>
            <p:cNvSpPr/>
            <p:nvPr/>
          </p:nvSpPr>
          <p:spPr>
            <a:xfrm>
              <a:off x="990600" y="4724400"/>
              <a:ext cx="2438400" cy="152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1219200" y="4419600"/>
              <a:ext cx="2209800" cy="381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990600" y="3429000"/>
              <a:ext cx="2438400" cy="1333606"/>
            </a:xfrm>
            <a:custGeom>
              <a:avLst/>
              <a:gdLst>
                <a:gd name="connsiteX0" fmla="*/ 0 w 7689253"/>
                <a:gd name="connsiteY0" fmla="*/ 1333606 h 1333606"/>
                <a:gd name="connsiteX1" fmla="*/ 2352578 w 7689253"/>
                <a:gd name="connsiteY1" fmla="*/ 28973 h 1333606"/>
                <a:gd name="connsiteX2" fmla="*/ 4989686 w 7689253"/>
                <a:gd name="connsiteY2" fmla="*/ 424526 h 1333606"/>
                <a:gd name="connsiteX3" fmla="*/ 6169446 w 7689253"/>
                <a:gd name="connsiteY3" fmla="*/ 375950 h 1333606"/>
                <a:gd name="connsiteX4" fmla="*/ 7342265 w 7689253"/>
                <a:gd name="connsiteY4" fmla="*/ 944992 h 1333606"/>
                <a:gd name="connsiteX5" fmla="*/ 7689253 w 7689253"/>
                <a:gd name="connsiteY5" fmla="*/ 972750 h 1333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89253" h="1333606">
                  <a:moveTo>
                    <a:pt x="0" y="1333606"/>
                  </a:moveTo>
                  <a:cubicBezTo>
                    <a:pt x="760482" y="757046"/>
                    <a:pt x="1520964" y="180486"/>
                    <a:pt x="2352578" y="28973"/>
                  </a:cubicBezTo>
                  <a:cubicBezTo>
                    <a:pt x="3184192" y="-122540"/>
                    <a:pt x="4353541" y="366697"/>
                    <a:pt x="4989686" y="424526"/>
                  </a:cubicBezTo>
                  <a:cubicBezTo>
                    <a:pt x="5625831" y="482355"/>
                    <a:pt x="5777350" y="289206"/>
                    <a:pt x="6169446" y="375950"/>
                  </a:cubicBezTo>
                  <a:cubicBezTo>
                    <a:pt x="6561542" y="462694"/>
                    <a:pt x="7088964" y="845525"/>
                    <a:pt x="7342265" y="944992"/>
                  </a:cubicBezTo>
                  <a:cubicBezTo>
                    <a:pt x="7595566" y="1044459"/>
                    <a:pt x="7689253" y="972750"/>
                    <a:pt x="7689253" y="972750"/>
                  </a:cubicBezTo>
                </a:path>
              </a:pathLst>
            </a:custGeom>
            <a:grpFill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grpSp>
        <p:nvGrpSpPr>
          <p:cNvPr id="21522" name="Group 80"/>
          <p:cNvGrpSpPr>
            <a:grpSpLocks/>
          </p:cNvGrpSpPr>
          <p:nvPr/>
        </p:nvGrpSpPr>
        <p:grpSpPr bwMode="auto">
          <a:xfrm>
            <a:off x="5867400" y="3810000"/>
            <a:ext cx="2438400" cy="1219200"/>
            <a:chOff x="990600" y="3962400"/>
            <a:chExt cx="2438400" cy="1219200"/>
          </a:xfrm>
        </p:grpSpPr>
        <p:sp>
          <p:nvSpPr>
            <p:cNvPr id="82" name="Freeform 81"/>
            <p:cNvSpPr/>
            <p:nvPr/>
          </p:nvSpPr>
          <p:spPr>
            <a:xfrm>
              <a:off x="990600" y="3962400"/>
              <a:ext cx="2438400" cy="833438"/>
            </a:xfrm>
            <a:custGeom>
              <a:avLst/>
              <a:gdLst>
                <a:gd name="connsiteX0" fmla="*/ 0 w 1700241"/>
                <a:gd name="connsiteY0" fmla="*/ 833019 h 833019"/>
                <a:gd name="connsiteX1" fmla="*/ 555181 w 1700241"/>
                <a:gd name="connsiteY1" fmla="*/ 7214 h 833019"/>
                <a:gd name="connsiteX2" fmla="*/ 1068723 w 1700241"/>
                <a:gd name="connsiteY2" fmla="*/ 430526 h 833019"/>
                <a:gd name="connsiteX3" fmla="*/ 1589205 w 1700241"/>
                <a:gd name="connsiteY3" fmla="*/ 423586 h 833019"/>
                <a:gd name="connsiteX4" fmla="*/ 1700241 w 1700241"/>
                <a:gd name="connsiteY4" fmla="*/ 527679 h 833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0241" h="833019">
                  <a:moveTo>
                    <a:pt x="0" y="833019"/>
                  </a:moveTo>
                  <a:cubicBezTo>
                    <a:pt x="188530" y="453657"/>
                    <a:pt x="377061" y="74296"/>
                    <a:pt x="555181" y="7214"/>
                  </a:cubicBezTo>
                  <a:cubicBezTo>
                    <a:pt x="733301" y="-59868"/>
                    <a:pt x="896386" y="361131"/>
                    <a:pt x="1068723" y="430526"/>
                  </a:cubicBezTo>
                  <a:cubicBezTo>
                    <a:pt x="1241060" y="499921"/>
                    <a:pt x="1483952" y="407394"/>
                    <a:pt x="1589205" y="423586"/>
                  </a:cubicBezTo>
                  <a:cubicBezTo>
                    <a:pt x="1694458" y="439778"/>
                    <a:pt x="1700241" y="527679"/>
                    <a:pt x="1700241" y="527679"/>
                  </a:cubicBezTo>
                </a:path>
              </a:pathLst>
            </a:custGeom>
            <a:solidFill>
              <a:schemeClr val="bg1"/>
            </a:solidFill>
            <a:effectLst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1600200" y="4495800"/>
              <a:ext cx="1828800" cy="685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 </a:t>
              </a: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990600" y="4800600"/>
              <a:ext cx="11430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85" name="Right Triangle 84"/>
            <p:cNvSpPr/>
            <p:nvPr/>
          </p:nvSpPr>
          <p:spPr>
            <a:xfrm rot="10800000" flipV="1">
              <a:off x="990600" y="4572000"/>
              <a:ext cx="1066800" cy="2286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cxnSp>
        <p:nvCxnSpPr>
          <p:cNvPr id="30" name="Straight Connector 29"/>
          <p:cNvCxnSpPr>
            <a:endCxn id="101" idx="0"/>
          </p:cNvCxnSpPr>
          <p:nvPr/>
        </p:nvCxnSpPr>
        <p:spPr>
          <a:xfrm flipV="1">
            <a:off x="3429000" y="4902200"/>
            <a:ext cx="0" cy="1193800"/>
          </a:xfrm>
          <a:prstGeom prst="line">
            <a:avLst/>
          </a:prstGeom>
          <a:ln w="28575" cmpd="sng">
            <a:solidFill>
              <a:schemeClr val="tx1"/>
            </a:solidFill>
            <a:prstDash val="dash"/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endCxn id="80" idx="0"/>
          </p:cNvCxnSpPr>
          <p:nvPr/>
        </p:nvCxnSpPr>
        <p:spPr>
          <a:xfrm flipV="1">
            <a:off x="5867400" y="4521200"/>
            <a:ext cx="0" cy="1574800"/>
          </a:xfrm>
          <a:prstGeom prst="line">
            <a:avLst/>
          </a:prstGeom>
          <a:ln w="28575" cmpd="sng">
            <a:solidFill>
              <a:schemeClr val="tx1"/>
            </a:solidFill>
            <a:prstDash val="dash"/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endCxn id="80" idx="5"/>
          </p:cNvCxnSpPr>
          <p:nvPr/>
        </p:nvCxnSpPr>
        <p:spPr>
          <a:xfrm flipV="1">
            <a:off x="8305800" y="4122738"/>
            <a:ext cx="0" cy="1973262"/>
          </a:xfrm>
          <a:prstGeom prst="line">
            <a:avLst/>
          </a:prstGeom>
          <a:ln w="28575" cmpd="sng">
            <a:solidFill>
              <a:schemeClr val="tx1"/>
            </a:solidFill>
            <a:prstDash val="dash"/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2" name="TextBox 91"/>
          <p:cNvSpPr txBox="1">
            <a:spLocks noChangeArrowheads="1"/>
          </p:cNvSpPr>
          <p:nvPr/>
        </p:nvSpPr>
        <p:spPr bwMode="auto">
          <a:xfrm>
            <a:off x="4876800" y="2057400"/>
            <a:ext cx="31607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accent1"/>
                </a:solidFill>
              </a:rPr>
              <a:t>Annual Energy Savings (kWh-yr)</a:t>
            </a:r>
          </a:p>
        </p:txBody>
      </p:sp>
      <p:sp>
        <p:nvSpPr>
          <p:cNvPr id="21527" name="TextBox 95"/>
          <p:cNvSpPr txBox="1">
            <a:spLocks noChangeArrowheads="1"/>
          </p:cNvSpPr>
          <p:nvPr/>
        </p:nvSpPr>
        <p:spPr bwMode="auto">
          <a:xfrm>
            <a:off x="1981200" y="2209800"/>
            <a:ext cx="18049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i="1"/>
              <a:t>Usage after EE</a:t>
            </a:r>
          </a:p>
        </p:txBody>
      </p:sp>
      <p:sp>
        <p:nvSpPr>
          <p:cNvPr id="97" name="Rectangle 96"/>
          <p:cNvSpPr/>
          <p:nvPr/>
        </p:nvSpPr>
        <p:spPr>
          <a:xfrm>
            <a:off x="1295400" y="1828800"/>
            <a:ext cx="2819400" cy="762000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98" name="Group 97"/>
          <p:cNvGrpSpPr/>
          <p:nvPr/>
        </p:nvGrpSpPr>
        <p:grpSpPr>
          <a:xfrm>
            <a:off x="3429000" y="3429000"/>
            <a:ext cx="2438400" cy="1600200"/>
            <a:chOff x="990600" y="3429000"/>
            <a:chExt cx="2438400" cy="1447800"/>
          </a:xfrm>
          <a:noFill/>
        </p:grpSpPr>
        <p:sp>
          <p:nvSpPr>
            <p:cNvPr id="99" name="Rectangle 98"/>
            <p:cNvSpPr/>
            <p:nvPr/>
          </p:nvSpPr>
          <p:spPr>
            <a:xfrm>
              <a:off x="990600" y="4724400"/>
              <a:ext cx="2438400" cy="152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1219200" y="4419600"/>
              <a:ext cx="2209800" cy="381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990600" y="3429000"/>
              <a:ext cx="2438400" cy="1333606"/>
            </a:xfrm>
            <a:custGeom>
              <a:avLst/>
              <a:gdLst>
                <a:gd name="connsiteX0" fmla="*/ 0 w 7689253"/>
                <a:gd name="connsiteY0" fmla="*/ 1333606 h 1333606"/>
                <a:gd name="connsiteX1" fmla="*/ 2352578 w 7689253"/>
                <a:gd name="connsiteY1" fmla="*/ 28973 h 1333606"/>
                <a:gd name="connsiteX2" fmla="*/ 4989686 w 7689253"/>
                <a:gd name="connsiteY2" fmla="*/ 424526 h 1333606"/>
                <a:gd name="connsiteX3" fmla="*/ 6169446 w 7689253"/>
                <a:gd name="connsiteY3" fmla="*/ 375950 h 1333606"/>
                <a:gd name="connsiteX4" fmla="*/ 7342265 w 7689253"/>
                <a:gd name="connsiteY4" fmla="*/ 944992 h 1333606"/>
                <a:gd name="connsiteX5" fmla="*/ 7689253 w 7689253"/>
                <a:gd name="connsiteY5" fmla="*/ 972750 h 1333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89253" h="1333606">
                  <a:moveTo>
                    <a:pt x="0" y="1333606"/>
                  </a:moveTo>
                  <a:cubicBezTo>
                    <a:pt x="760482" y="757046"/>
                    <a:pt x="1520964" y="180486"/>
                    <a:pt x="2352578" y="28973"/>
                  </a:cubicBezTo>
                  <a:cubicBezTo>
                    <a:pt x="3184192" y="-122540"/>
                    <a:pt x="4353541" y="366697"/>
                    <a:pt x="4989686" y="424526"/>
                  </a:cubicBezTo>
                  <a:cubicBezTo>
                    <a:pt x="5625831" y="482355"/>
                    <a:pt x="5777350" y="289206"/>
                    <a:pt x="6169446" y="375950"/>
                  </a:cubicBezTo>
                  <a:cubicBezTo>
                    <a:pt x="6561542" y="462694"/>
                    <a:pt x="7088964" y="845525"/>
                    <a:pt x="7342265" y="944992"/>
                  </a:cubicBezTo>
                  <a:cubicBezTo>
                    <a:pt x="7595566" y="1044459"/>
                    <a:pt x="7689253" y="972750"/>
                    <a:pt x="7689253" y="972750"/>
                  </a:cubicBezTo>
                </a:path>
              </a:pathLst>
            </a:custGeom>
            <a:grpFill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cxnSp>
        <p:nvCxnSpPr>
          <p:cNvPr id="104" name="Straight Connector 103"/>
          <p:cNvCxnSpPr>
            <a:cxnSpLocks noChangeShapeType="1"/>
          </p:cNvCxnSpPr>
          <p:nvPr/>
        </p:nvCxnSpPr>
        <p:spPr bwMode="auto">
          <a:xfrm>
            <a:off x="4267200" y="3429000"/>
            <a:ext cx="0" cy="7366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11" name="Straight Arrow Connector 110"/>
          <p:cNvCxnSpPr>
            <a:cxnSpLocks noChangeShapeType="1"/>
            <a:stCxn id="46" idx="2"/>
          </p:cNvCxnSpPr>
          <p:nvPr/>
        </p:nvCxnSpPr>
        <p:spPr bwMode="auto">
          <a:xfrm>
            <a:off x="2614613" y="3403600"/>
            <a:ext cx="1652587" cy="482600"/>
          </a:xfrm>
          <a:prstGeom prst="straightConnector1">
            <a:avLst/>
          </a:prstGeom>
          <a:noFill/>
          <a:ln w="25400">
            <a:solidFill>
              <a:schemeClr val="accent2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12" name="Straight Arrow Connector 111"/>
          <p:cNvCxnSpPr>
            <a:cxnSpLocks noChangeShapeType="1"/>
            <a:stCxn id="92" idx="2"/>
          </p:cNvCxnSpPr>
          <p:nvPr/>
        </p:nvCxnSpPr>
        <p:spPr bwMode="auto">
          <a:xfrm flipH="1">
            <a:off x="4648200" y="2395538"/>
            <a:ext cx="1809750" cy="1643062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9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7A9CD7A-3A83-428C-9C67-1A175247CD35}" type="slidenum">
              <a:rPr lang="en-US"/>
              <a:pPr/>
              <a:t>40</a:t>
            </a:fld>
            <a:endParaRPr lang="en-US"/>
          </a:p>
        </p:txBody>
      </p:sp>
      <p:sp>
        <p:nvSpPr>
          <p:cNvPr id="78850" name="Rectang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Levelized Costs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447799" y="1828802"/>
          <a:ext cx="5943600" cy="4495798"/>
        </p:xfrm>
        <a:graphic>
          <a:graphicData uri="http://schemas.openxmlformats.org/drawingml/2006/table">
            <a:tbl>
              <a:tblPr/>
              <a:tblGrid>
                <a:gridCol w="2386504"/>
                <a:gridCol w="1744564"/>
                <a:gridCol w="1812532"/>
              </a:tblGrid>
              <a:tr h="104035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Sector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Levelized Cost </a:t>
                      </a:r>
                      <a:r>
                        <a:rPr lang="en-US" sz="3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2012$/</a:t>
                      </a:r>
                      <a:r>
                        <a:rPr lang="en-US" sz="32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MWh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403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Min (F2014)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Max (F2032)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687374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Residential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$40.8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$60.8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</a:tr>
              <a:tr h="1040350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Non-Residential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$23.0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$38.0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7374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$29.3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$45.9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705600"/>
          </a:xfrm>
        </p:spPr>
        <p:txBody>
          <a:bodyPr/>
          <a:lstStyle/>
          <a:p>
            <a:pPr marL="514350" indent="-514350"/>
            <a:r>
              <a:rPr lang="en-US" smtClean="0">
                <a:ea typeface="ＭＳ Ｐゴシック" pitchFamily="34" charset="-128"/>
              </a:rPr>
              <a:t>7. Program Enhancements</a:t>
            </a:r>
          </a:p>
        </p:txBody>
      </p:sp>
      <p:sp>
        <p:nvSpPr>
          <p:cNvPr id="80898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2EE6321-34C6-4851-B3F7-2FC389DDE086}" type="slidenum">
              <a:rPr lang="en-US"/>
              <a:pPr/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Scale up Savings</a:t>
            </a:r>
          </a:p>
        </p:txBody>
      </p:sp>
      <p:sp>
        <p:nvSpPr>
          <p:cNvPr id="82946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3C0908E-E9AC-4BB2-8F2D-ACE16A7E85C5}" type="slidenum">
              <a:rPr lang="en-US"/>
              <a:pPr/>
              <a:t>42</a:t>
            </a:fld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Avoid</a:t>
            </a:r>
          </a:p>
        </p:txBody>
      </p:sp>
      <p:sp>
        <p:nvSpPr>
          <p:cNvPr id="83970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BDEE36E-BF55-45F5-8F38-0D6B6F7F0B84}" type="slidenum">
              <a:rPr lang="en-US"/>
              <a:pPr/>
              <a:t>43</a:t>
            </a:fld>
            <a:endParaRPr lang="en-US"/>
          </a:p>
        </p:txBody>
      </p:sp>
      <p:pic>
        <p:nvPicPr>
          <p:cNvPr id="83971" name="Picture 5" descr="12_skim_cream_P3120236.jpg"/>
          <p:cNvPicPr>
            <a:picLocks noChangeAspect="1"/>
          </p:cNvPicPr>
          <p:nvPr/>
        </p:nvPicPr>
        <p:blipFill>
          <a:blip r:embed="rId3" cstate="print"/>
          <a:srcRect l="13286" r="5841"/>
          <a:stretch>
            <a:fillRect/>
          </a:stretch>
        </p:blipFill>
        <p:spPr bwMode="auto">
          <a:xfrm>
            <a:off x="685800" y="1600200"/>
            <a:ext cx="2819400" cy="261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2" name="Picture 6" descr="money_down_toilet-24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2590800"/>
            <a:ext cx="2895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657600" y="1600200"/>
            <a:ext cx="34972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1. Cream-skimming</a:t>
            </a:r>
          </a:p>
        </p:txBody>
      </p:sp>
      <p:pic>
        <p:nvPicPr>
          <p:cNvPr id="83974" name="Picture 1" descr="leavingmoneyontable-2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4297363"/>
            <a:ext cx="2819400" cy="244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962400" y="5791200"/>
            <a:ext cx="37544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2. Lost-opportunities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191000" y="3581400"/>
            <a:ext cx="67945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600" b="1">
                <a:solidFill>
                  <a:srgbClr val="FF0000"/>
                </a:solidFill>
              </a:rPr>
              <a:t>=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Encourage</a:t>
            </a:r>
          </a:p>
        </p:txBody>
      </p:sp>
      <p:sp>
        <p:nvSpPr>
          <p:cNvPr id="84994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16D6A42-C758-4F2A-89B5-BAEC5046A9A5}" type="slidenum">
              <a:rPr lang="en-US"/>
              <a:pPr/>
              <a:t>44</a:t>
            </a:fld>
            <a:endParaRPr lang="en-US"/>
          </a:p>
        </p:txBody>
      </p:sp>
      <p:pic>
        <p:nvPicPr>
          <p:cNvPr id="84995" name="Picture 4" descr="gasland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1524000"/>
            <a:ext cx="1066800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6" name="Picture 5" descr="Lightning-256x256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1905000"/>
            <a:ext cx="1752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3733800"/>
            <a:ext cx="9144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Integration of program design and delivery </a:t>
            </a:r>
          </a:p>
          <a:p>
            <a:pPr algn="ctr"/>
            <a:r>
              <a:rPr lang="en-US" sz="2800" b="1">
                <a:solidFill>
                  <a:srgbClr val="FF0000"/>
                </a:solidFill>
              </a:rPr>
              <a:t>Across fuels and service areas.</a:t>
            </a:r>
          </a:p>
        </p:txBody>
      </p:sp>
      <p:pic>
        <p:nvPicPr>
          <p:cNvPr id="84998" name="Picture 7" descr="FortisBC-logo-2011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8800" y="5257800"/>
            <a:ext cx="315753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Left-Right Arrow 11"/>
          <p:cNvSpPr>
            <a:spLocks noChangeArrowheads="1"/>
          </p:cNvSpPr>
          <p:nvPr/>
        </p:nvSpPr>
        <p:spPr bwMode="auto">
          <a:xfrm>
            <a:off x="3657600" y="2133600"/>
            <a:ext cx="1828800" cy="106680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A6A6A6"/>
          </a:solidFill>
          <a:ln w="9525">
            <a:noFill/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dk1"/>
              </a:solidFill>
              <a:latin typeface="+mn-lt"/>
              <a:ea typeface="+mn-ea"/>
            </a:endParaRPr>
          </a:p>
        </p:txBody>
      </p:sp>
      <p:sp>
        <p:nvSpPr>
          <p:cNvPr id="13" name="Left-Right Arrow 12"/>
          <p:cNvSpPr>
            <a:spLocks noChangeArrowheads="1"/>
          </p:cNvSpPr>
          <p:nvPr/>
        </p:nvSpPr>
        <p:spPr bwMode="auto">
          <a:xfrm>
            <a:off x="3657600" y="5105400"/>
            <a:ext cx="1828800" cy="106680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A6A6A6"/>
          </a:solidFill>
          <a:ln w="9525">
            <a:noFill/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dk1"/>
              </a:solidFill>
              <a:latin typeface="+mn-lt"/>
              <a:ea typeface="+mn-ea"/>
            </a:endParaRPr>
          </a:p>
        </p:txBody>
      </p:sp>
      <p:pic>
        <p:nvPicPr>
          <p:cNvPr id="85001" name="Picture 13" descr="oie_148829cTBFCsyB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5410200"/>
            <a:ext cx="32004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Go Deeper</a:t>
            </a:r>
          </a:p>
        </p:txBody>
      </p:sp>
      <p:sp>
        <p:nvSpPr>
          <p:cNvPr id="86018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217D7CD-570D-499C-BCE3-B2811CD5CC85}" type="slidenum">
              <a:rPr lang="en-US"/>
              <a:pPr/>
              <a:t>45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010400" y="2133600"/>
            <a:ext cx="1371600" cy="2971800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800600" y="3581400"/>
            <a:ext cx="1676400" cy="1524000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848600" y="2362200"/>
            <a:ext cx="304800" cy="381000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239000" y="2362200"/>
            <a:ext cx="304800" cy="381000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848600" y="2971800"/>
            <a:ext cx="304800" cy="381000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239000" y="2971800"/>
            <a:ext cx="304800" cy="381000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848600" y="3657600"/>
            <a:ext cx="304800" cy="381000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239000" y="3657600"/>
            <a:ext cx="304800" cy="381000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Isosceles Triangle 14"/>
          <p:cNvSpPr/>
          <p:nvPr/>
        </p:nvSpPr>
        <p:spPr>
          <a:xfrm>
            <a:off x="4495800" y="2895600"/>
            <a:ext cx="2286000" cy="838200"/>
          </a:xfrm>
          <a:prstGeom prst="triangle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410200" y="4419600"/>
            <a:ext cx="381000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172200" y="2971800"/>
            <a:ext cx="152400" cy="762000"/>
          </a:xfrm>
          <a:prstGeom prst="rect">
            <a:avLst/>
          </a:prstGeom>
          <a:solidFill>
            <a:srgbClr val="4F81B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Curved Right Arrow 19"/>
          <p:cNvSpPr>
            <a:spLocks noChangeArrowheads="1"/>
          </p:cNvSpPr>
          <p:nvPr/>
        </p:nvSpPr>
        <p:spPr bwMode="auto">
          <a:xfrm rot="10800000">
            <a:off x="6858000" y="1676400"/>
            <a:ext cx="1981200" cy="3657600"/>
          </a:xfrm>
          <a:prstGeom prst="curvedRightArrow">
            <a:avLst>
              <a:gd name="adj1" fmla="val 25009"/>
              <a:gd name="adj2" fmla="val 50000"/>
              <a:gd name="adj3" fmla="val 25000"/>
            </a:avLst>
          </a:prstGeom>
          <a:gradFill rotWithShape="1">
            <a:gsLst>
              <a:gs pos="0">
                <a:srgbClr val="9CC746">
                  <a:alpha val="48000"/>
                </a:srgbClr>
              </a:gs>
              <a:gs pos="20000">
                <a:srgbClr val="9BC348">
                  <a:alpha val="48000"/>
                </a:srgbClr>
              </a:gs>
              <a:gs pos="100000">
                <a:srgbClr val="769535">
                  <a:alpha val="48000"/>
                </a:srgbClr>
              </a:gs>
            </a:gsLst>
            <a:lin ang="5400000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21" name="Curved Right Arrow 20"/>
          <p:cNvSpPr>
            <a:spLocks noChangeArrowheads="1"/>
          </p:cNvSpPr>
          <p:nvPr/>
        </p:nvSpPr>
        <p:spPr bwMode="auto">
          <a:xfrm>
            <a:off x="4495800" y="1905000"/>
            <a:ext cx="1981200" cy="3657600"/>
          </a:xfrm>
          <a:prstGeom prst="curvedRightArrow">
            <a:avLst>
              <a:gd name="adj1" fmla="val 25009"/>
              <a:gd name="adj2" fmla="val 50000"/>
              <a:gd name="adj3" fmla="val 25000"/>
            </a:avLst>
          </a:prstGeom>
          <a:gradFill rotWithShape="1">
            <a:gsLst>
              <a:gs pos="0">
                <a:srgbClr val="9CC746">
                  <a:alpha val="48999"/>
                </a:srgbClr>
              </a:gs>
              <a:gs pos="20000">
                <a:srgbClr val="9BC348">
                  <a:alpha val="48999"/>
                </a:srgbClr>
              </a:gs>
              <a:gs pos="100000">
                <a:srgbClr val="769535">
                  <a:alpha val="48999"/>
                </a:srgbClr>
              </a:gs>
            </a:gsLst>
            <a:lin ang="5400000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010400" y="4114800"/>
            <a:ext cx="1371600" cy="990600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239000" y="4343400"/>
            <a:ext cx="304800" cy="381000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848600" y="4343400"/>
            <a:ext cx="304800" cy="381000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304800" y="5029200"/>
            <a:ext cx="49815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514350" indent="-514350">
              <a:buFontTx/>
              <a:buAutoNum type="arabicPeriod"/>
            </a:pPr>
            <a:r>
              <a:rPr lang="en-US" b="1">
                <a:solidFill>
                  <a:srgbClr val="FF0000"/>
                </a:solidFill>
              </a:rPr>
              <a:t>Low-income</a:t>
            </a:r>
          </a:p>
          <a:p>
            <a:pPr marL="514350" indent="-514350">
              <a:buFontTx/>
              <a:buAutoNum type="arabicPeriod"/>
            </a:pPr>
            <a:r>
              <a:rPr lang="en-US" b="1">
                <a:solidFill>
                  <a:srgbClr val="FF0000"/>
                </a:solidFill>
              </a:rPr>
              <a:t>Residential</a:t>
            </a:r>
          </a:p>
          <a:p>
            <a:pPr marL="514350" indent="-514350">
              <a:buFontTx/>
              <a:buAutoNum type="arabicPeriod"/>
            </a:pPr>
            <a:r>
              <a:rPr lang="en-US" b="1">
                <a:solidFill>
                  <a:srgbClr val="FF0000"/>
                </a:solidFill>
              </a:rPr>
              <a:t>Small-to-medium Commercial</a:t>
            </a:r>
          </a:p>
        </p:txBody>
      </p:sp>
      <p:sp>
        <p:nvSpPr>
          <p:cNvPr id="86036" name="TextBox 24"/>
          <p:cNvSpPr txBox="1">
            <a:spLocks noChangeArrowheads="1"/>
          </p:cNvSpPr>
          <p:nvPr/>
        </p:nvSpPr>
        <p:spPr bwMode="auto">
          <a:xfrm>
            <a:off x="533400" y="1828800"/>
            <a:ext cx="34290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Enhance programs to get as much a savings per project  </a:t>
            </a:r>
          </a:p>
          <a:p>
            <a:pPr algn="ctr"/>
            <a:r>
              <a:rPr lang="en-US" b="1">
                <a:solidFill>
                  <a:srgbClr val="FF0000"/>
                </a:solidFill>
              </a:rPr>
              <a:t>as economically possible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152400" y="4572000"/>
            <a:ext cx="40497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Important sectors include: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Redesign Incentives</a:t>
            </a:r>
          </a:p>
        </p:txBody>
      </p:sp>
      <p:pic>
        <p:nvPicPr>
          <p:cNvPr id="87042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-49406" b="-49406"/>
          <a:stretch>
            <a:fillRect/>
          </a:stretch>
        </p:blipFill>
        <p:spPr/>
      </p:pic>
      <p:sp>
        <p:nvSpPr>
          <p:cNvPr id="87043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52AB492-3E4E-4E2C-BC19-9D46A17A9C75}" type="slidenum">
              <a:rPr lang="en-US"/>
              <a:pPr/>
              <a:t>46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Convert Street Lighting</a:t>
            </a:r>
          </a:p>
        </p:txBody>
      </p:sp>
      <p:pic>
        <p:nvPicPr>
          <p:cNvPr id="88066" name="Picture 6" descr="caihonglu.jpeg"/>
          <p:cNvPicPr>
            <a:picLocks noChangeAspect="1"/>
          </p:cNvPicPr>
          <p:nvPr/>
        </p:nvPicPr>
        <p:blipFill>
          <a:blip r:embed="rId3" cstate="print"/>
          <a:srcRect b="21086"/>
          <a:stretch>
            <a:fillRect/>
          </a:stretch>
        </p:blipFill>
        <p:spPr bwMode="auto">
          <a:xfrm>
            <a:off x="0" y="1447800"/>
            <a:ext cx="9144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67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FF53870-544B-444B-A3F9-458EEF610AC5}" type="slidenum">
              <a:rPr lang="en-US"/>
              <a:pPr/>
              <a:t>47</a:t>
            </a:fld>
            <a:endParaRPr lang="en-US"/>
          </a:p>
        </p:txBody>
      </p:sp>
      <p:sp>
        <p:nvSpPr>
          <p:cNvPr id="88068" name="TextBox 7"/>
          <p:cNvSpPr txBox="1">
            <a:spLocks noChangeArrowheads="1"/>
          </p:cNvSpPr>
          <p:nvPr/>
        </p:nvSpPr>
        <p:spPr bwMode="auto">
          <a:xfrm>
            <a:off x="6521450" y="1524000"/>
            <a:ext cx="2597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FFFFFF"/>
                </a:solidFill>
              </a:rPr>
              <a:t>LED Street Lights in Foshan, China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Lead by Example</a:t>
            </a:r>
          </a:p>
        </p:txBody>
      </p:sp>
      <p:sp>
        <p:nvSpPr>
          <p:cNvPr id="89090" name="Content Placeholder 2"/>
          <p:cNvSpPr>
            <a:spLocks noGrp="1"/>
          </p:cNvSpPr>
          <p:nvPr>
            <p:ph idx="1"/>
          </p:nvPr>
        </p:nvSpPr>
        <p:spPr>
          <a:xfrm>
            <a:off x="381000" y="3352800"/>
            <a:ext cx="8229600" cy="2697163"/>
          </a:xfrm>
        </p:spPr>
        <p:txBody>
          <a:bodyPr/>
          <a:lstStyle/>
          <a:p>
            <a:pPr marL="0" indent="0">
              <a:buFont typeface="Arial" pitchFamily="34" charset="0"/>
              <a:buNone/>
            </a:pPr>
            <a:endParaRPr lang="en-US" smtClean="0">
              <a:ea typeface="ＭＳ Ｐゴシック" pitchFamily="34" charset="-128"/>
            </a:endParaRPr>
          </a:p>
          <a:p>
            <a:pPr marL="0" indent="0">
              <a:buFont typeface="Arial" pitchFamily="34" charset="0"/>
              <a:buNone/>
            </a:pPr>
            <a:endParaRPr lang="en-US" smtClean="0">
              <a:ea typeface="ＭＳ Ｐゴシック" pitchFamily="34" charset="-128"/>
            </a:endParaRPr>
          </a:p>
          <a:p>
            <a:pPr marL="0" indent="0">
              <a:buFont typeface="Arial" pitchFamily="34" charset="0"/>
              <a:buNone/>
            </a:pPr>
            <a:endParaRPr lang="en-US" smtClean="0">
              <a:ea typeface="ＭＳ Ｐゴシック" pitchFamily="34" charset="-128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en-US" smtClean="0">
                <a:ea typeface="ＭＳ Ｐゴシック" pitchFamily="34" charset="-128"/>
              </a:rPr>
              <a:t>Long-term capital plan to capture all cost-effectively achievable efficiency</a:t>
            </a:r>
          </a:p>
        </p:txBody>
      </p:sp>
      <p:sp>
        <p:nvSpPr>
          <p:cNvPr id="89091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1F1A95C-B939-45B9-B238-2E55AC164003}" type="slidenum">
              <a:rPr lang="en-US"/>
              <a:pPr/>
              <a:t>48</a:t>
            </a:fld>
            <a:endParaRPr lang="en-US"/>
          </a:p>
        </p:txBody>
      </p:sp>
      <p:pic>
        <p:nvPicPr>
          <p:cNvPr id="89092" name="Picture 9" descr="MC900195784.WM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1905000"/>
            <a:ext cx="3048000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3" name="Picture 10" descr="oie_148829cTBFCsyB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1981200"/>
            <a:ext cx="32004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Questions?</a:t>
            </a:r>
          </a:p>
        </p:txBody>
      </p:sp>
      <p:sp>
        <p:nvSpPr>
          <p:cNvPr id="901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Font typeface="Arial" pitchFamily="34" charset="0"/>
              <a:buNone/>
            </a:pPr>
            <a:endParaRPr lang="en-US" smtClean="0">
              <a:ea typeface="ＭＳ Ｐゴシック" pitchFamily="34" charset="-128"/>
            </a:endParaRPr>
          </a:p>
          <a:p>
            <a:pPr marL="0" indent="0" algn="r">
              <a:buFont typeface="Arial" pitchFamily="34" charset="0"/>
              <a:buNone/>
            </a:pPr>
            <a:r>
              <a:rPr lang="en-US" smtClean="0">
                <a:ea typeface="ＭＳ Ｐゴシック" pitchFamily="34" charset="-128"/>
              </a:rPr>
              <a:t>John Plunkett</a:t>
            </a:r>
          </a:p>
          <a:p>
            <a:pPr marL="0" indent="0" algn="r">
              <a:buFont typeface="Arial" pitchFamily="34" charset="0"/>
              <a:buNone/>
            </a:pPr>
            <a:r>
              <a:rPr lang="en-US" sz="2000" smtClean="0">
                <a:ea typeface="ＭＳ Ｐゴシック" pitchFamily="34" charset="-128"/>
                <a:hlinkClick r:id="rId4"/>
              </a:rPr>
              <a:t>plunkett@greenenergyeconomics.com</a:t>
            </a:r>
            <a:endParaRPr lang="en-US" sz="2000" smtClean="0">
              <a:ea typeface="ＭＳ Ｐゴシック" pitchFamily="34" charset="-128"/>
            </a:endParaRPr>
          </a:p>
          <a:p>
            <a:pPr marL="0" indent="0" algn="r">
              <a:buFont typeface="Arial" pitchFamily="34" charset="0"/>
              <a:buNone/>
            </a:pPr>
            <a:endParaRPr lang="en-US" smtClean="0">
              <a:ea typeface="ＭＳ Ｐゴシック" pitchFamily="34" charset="-128"/>
              <a:hlinkClick r:id="rId5"/>
            </a:endParaRPr>
          </a:p>
          <a:p>
            <a:pPr marL="0" indent="0" algn="r">
              <a:buFont typeface="Arial" pitchFamily="34" charset="0"/>
              <a:buNone/>
            </a:pPr>
            <a:endParaRPr lang="en-US" smtClean="0">
              <a:ea typeface="ＭＳ Ｐゴシック" pitchFamily="34" charset="-128"/>
              <a:hlinkClick r:id="rId5"/>
            </a:endParaRPr>
          </a:p>
          <a:p>
            <a:pPr marL="0" indent="0" algn="r">
              <a:buFont typeface="Arial" pitchFamily="34" charset="0"/>
              <a:buNone/>
            </a:pPr>
            <a:endParaRPr lang="en-US" smtClean="0">
              <a:ea typeface="ＭＳ Ｐゴシック" pitchFamily="34" charset="-128"/>
              <a:hlinkClick r:id="rId5"/>
            </a:endParaRPr>
          </a:p>
          <a:p>
            <a:pPr marL="0" indent="0" algn="r">
              <a:buFont typeface="Arial" pitchFamily="34" charset="0"/>
              <a:buNone/>
            </a:pPr>
            <a:endParaRPr lang="en-US" smtClean="0">
              <a:ea typeface="ＭＳ Ｐゴシック" pitchFamily="34" charset="-128"/>
            </a:endParaRPr>
          </a:p>
          <a:p>
            <a:pPr marL="0" indent="0" algn="r">
              <a:buFont typeface="Arial" pitchFamily="34" charset="0"/>
              <a:buNone/>
            </a:pPr>
            <a:r>
              <a:rPr lang="en-US" sz="2000" smtClean="0">
                <a:solidFill>
                  <a:srgbClr val="000000"/>
                </a:solidFill>
                <a:ea typeface="ＭＳ Ｐゴシック" pitchFamily="34" charset="-128"/>
                <a:hlinkClick r:id="rId5"/>
              </a:rPr>
              <a:t>www.greenenergyeconomics.com</a:t>
            </a:r>
            <a:endParaRPr lang="en-US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marL="0" indent="0" algn="r">
              <a:buFont typeface="Arial" pitchFamily="34" charset="0"/>
              <a:buNone/>
            </a:pPr>
            <a:endParaRPr lang="en-US" smtClean="0">
              <a:ea typeface="ＭＳ Ｐゴシック" pitchFamily="34" charset="-128"/>
            </a:endParaRPr>
          </a:p>
          <a:p>
            <a:pPr marL="0" indent="0" algn="r">
              <a:buFont typeface="Arial" pitchFamily="34" charset="0"/>
              <a:buNone/>
            </a:pPr>
            <a:endParaRPr lang="en-US" smtClean="0">
              <a:ea typeface="ＭＳ Ｐゴシック" pitchFamily="34" charset="-128"/>
            </a:endParaRPr>
          </a:p>
          <a:p>
            <a:pPr marL="0" indent="0" algn="r">
              <a:buFont typeface="Arial" pitchFamily="34" charset="0"/>
              <a:buNone/>
            </a:pPr>
            <a:endParaRPr lang="en-US" smtClean="0">
              <a:ea typeface="ＭＳ Ｐゴシック" pitchFamily="34" charset="-128"/>
            </a:endParaRPr>
          </a:p>
          <a:p>
            <a:pPr marL="0" indent="0" algn="r">
              <a:buFont typeface="Arial" pitchFamily="34" charset="0"/>
              <a:buNone/>
            </a:pPr>
            <a:endParaRPr lang="en-US" smtClean="0">
              <a:ea typeface="ＭＳ Ｐゴシック" pitchFamily="34" charset="-128"/>
              <a:hlinkClick r:id="rId5"/>
            </a:endParaRPr>
          </a:p>
          <a:p>
            <a:pPr marL="0" indent="0" algn="r">
              <a:buFont typeface="Arial" pitchFamily="34" charset="0"/>
              <a:buNone/>
            </a:pPr>
            <a:endParaRPr lang="en-US" smtClean="0">
              <a:ea typeface="ＭＳ Ｐゴシック" pitchFamily="34" charset="-128"/>
              <a:hlinkClick r:id="rId5"/>
            </a:endParaRPr>
          </a:p>
          <a:p>
            <a:pPr marL="0" indent="0" algn="r">
              <a:buFont typeface="Arial" pitchFamily="34" charset="0"/>
              <a:buNone/>
            </a:pPr>
            <a:endParaRPr lang="en-US" smtClean="0">
              <a:ea typeface="ＭＳ Ｐゴシック" pitchFamily="34" charset="-128"/>
              <a:hlinkClick r:id="rId5"/>
            </a:endParaRPr>
          </a:p>
        </p:txBody>
      </p:sp>
      <p:sp>
        <p:nvSpPr>
          <p:cNvPr id="90115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427517B-1220-4785-9359-9CE1737649AC}" type="slidenum">
              <a:rPr lang="en-US"/>
              <a:pPr/>
              <a:t>49</a:t>
            </a:fld>
            <a:endParaRPr lang="en-US"/>
          </a:p>
        </p:txBody>
      </p:sp>
      <p:graphicFrame>
        <p:nvGraphicFramePr>
          <p:cNvPr id="90116" name="Object 2"/>
          <p:cNvGraphicFramePr>
            <a:graphicFrameLocks noChangeAspect="1"/>
          </p:cNvGraphicFramePr>
          <p:nvPr/>
        </p:nvGraphicFramePr>
        <p:xfrm>
          <a:off x="4953000" y="4038600"/>
          <a:ext cx="361950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24" name="Document" r:id="rId7" imgW="3163320" imgH="1261440" progId="Word.Document.8">
                  <p:embed/>
                </p:oleObj>
              </mc:Choice>
              <mc:Fallback>
                <p:oleObj name="Document" r:id="rId7" imgW="3163320" imgH="1261440" progId="Word.Document.8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4038600"/>
                        <a:ext cx="3619500" cy="144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0117" name="Picture 1" descr="setsuden_3-1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2400" y="1524000"/>
            <a:ext cx="3609975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Savings Depth (%)</a:t>
            </a:r>
          </a:p>
        </p:txBody>
      </p:sp>
      <p:sp>
        <p:nvSpPr>
          <p:cNvPr id="22530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A059A6F-A617-4ED9-8512-1C6D08F67F79}" type="slidenum">
              <a:rPr lang="en-US"/>
              <a:pPr/>
              <a:t>5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990600" y="1828800"/>
            <a:ext cx="0" cy="4648200"/>
          </a:xfrm>
          <a:prstGeom prst="line">
            <a:avLst/>
          </a:prstGeom>
          <a:ln w="28575" cmpd="sng">
            <a:headEnd type="none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532" name="TextBox 13"/>
          <p:cNvSpPr txBox="1">
            <a:spLocks noChangeArrowheads="1"/>
          </p:cNvSpPr>
          <p:nvPr/>
        </p:nvSpPr>
        <p:spPr bwMode="auto">
          <a:xfrm rot="-5400000">
            <a:off x="-43656" y="3853656"/>
            <a:ext cx="11588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kWh-yr</a:t>
            </a:r>
          </a:p>
        </p:txBody>
      </p:sp>
      <p:sp>
        <p:nvSpPr>
          <p:cNvPr id="22533" name="TextBox 31"/>
          <p:cNvSpPr txBox="1">
            <a:spLocks noChangeArrowheads="1"/>
          </p:cNvSpPr>
          <p:nvPr/>
        </p:nvSpPr>
        <p:spPr bwMode="auto">
          <a:xfrm>
            <a:off x="1600200" y="6019800"/>
            <a:ext cx="10636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Year 1</a:t>
            </a:r>
          </a:p>
        </p:txBody>
      </p:sp>
      <p:sp>
        <p:nvSpPr>
          <p:cNvPr id="22534" name="TextBox 38"/>
          <p:cNvSpPr txBox="1">
            <a:spLocks noChangeArrowheads="1"/>
          </p:cNvSpPr>
          <p:nvPr/>
        </p:nvSpPr>
        <p:spPr bwMode="auto">
          <a:xfrm>
            <a:off x="4114800" y="6019800"/>
            <a:ext cx="10636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Year 2</a:t>
            </a:r>
          </a:p>
        </p:txBody>
      </p:sp>
      <p:sp>
        <p:nvSpPr>
          <p:cNvPr id="22535" name="TextBox 39"/>
          <p:cNvSpPr txBox="1">
            <a:spLocks noChangeArrowheads="1"/>
          </p:cNvSpPr>
          <p:nvPr/>
        </p:nvSpPr>
        <p:spPr bwMode="auto">
          <a:xfrm>
            <a:off x="6553200" y="6019800"/>
            <a:ext cx="10636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Year 3</a:t>
            </a:r>
          </a:p>
        </p:txBody>
      </p:sp>
      <p:sp>
        <p:nvSpPr>
          <p:cNvPr id="22536" name="TextBox 41"/>
          <p:cNvSpPr txBox="1">
            <a:spLocks noChangeArrowheads="1"/>
          </p:cNvSpPr>
          <p:nvPr/>
        </p:nvSpPr>
        <p:spPr bwMode="auto">
          <a:xfrm>
            <a:off x="1981200" y="1828800"/>
            <a:ext cx="8159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i="1"/>
              <a:t>Sales</a:t>
            </a:r>
          </a:p>
        </p:txBody>
      </p:sp>
      <p:sp>
        <p:nvSpPr>
          <p:cNvPr id="22537" name="TextBox 95"/>
          <p:cNvSpPr txBox="1">
            <a:spLocks noChangeArrowheads="1"/>
          </p:cNvSpPr>
          <p:nvPr/>
        </p:nvSpPr>
        <p:spPr bwMode="auto">
          <a:xfrm>
            <a:off x="1981200" y="2209800"/>
            <a:ext cx="10604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i="1"/>
              <a:t>Savings</a:t>
            </a:r>
          </a:p>
        </p:txBody>
      </p:sp>
      <p:sp>
        <p:nvSpPr>
          <p:cNvPr id="97" name="Rectangle 96"/>
          <p:cNvSpPr/>
          <p:nvPr/>
        </p:nvSpPr>
        <p:spPr>
          <a:xfrm>
            <a:off x="1295400" y="1828800"/>
            <a:ext cx="1676400" cy="762000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24000" y="3505200"/>
            <a:ext cx="533400" cy="2362200"/>
          </a:xfrm>
          <a:prstGeom prst="rect">
            <a:avLst/>
          </a:prstGeom>
          <a:solidFill>
            <a:schemeClr val="accent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4038600" y="3200400"/>
            <a:ext cx="533400" cy="2667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6477000" y="3048000"/>
            <a:ext cx="533400" cy="2819400"/>
          </a:xfrm>
          <a:prstGeom prst="rect">
            <a:avLst/>
          </a:prstGeom>
          <a:solidFill>
            <a:schemeClr val="accent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2133600" y="5638800"/>
            <a:ext cx="533400" cy="228600"/>
          </a:xfrm>
          <a:prstGeom prst="rect">
            <a:avLst/>
          </a:prstGeom>
          <a:solidFill>
            <a:schemeClr val="accent3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4648200" y="5562600"/>
            <a:ext cx="533400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7086600" y="5486400"/>
            <a:ext cx="533400" cy="381000"/>
          </a:xfrm>
          <a:prstGeom prst="rect">
            <a:avLst/>
          </a:prstGeom>
          <a:solidFill>
            <a:schemeClr val="accent3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1447800" y="2286000"/>
            <a:ext cx="533400" cy="228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1447800" y="1905000"/>
            <a:ext cx="533400" cy="22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547" name="TextBox 4"/>
          <p:cNvSpPr txBox="1">
            <a:spLocks noChangeArrowheads="1"/>
          </p:cNvSpPr>
          <p:nvPr/>
        </p:nvSpPr>
        <p:spPr bwMode="auto">
          <a:xfrm>
            <a:off x="5867400" y="1905000"/>
            <a:ext cx="4381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/>
              <a:t>÷</a:t>
            </a:r>
          </a:p>
        </p:txBody>
      </p:sp>
      <p:sp>
        <p:nvSpPr>
          <p:cNvPr id="22548" name="TextBox 7"/>
          <p:cNvSpPr txBox="1">
            <a:spLocks noChangeArrowheads="1"/>
          </p:cNvSpPr>
          <p:nvPr/>
        </p:nvSpPr>
        <p:spPr bwMode="auto">
          <a:xfrm>
            <a:off x="6477000" y="1981200"/>
            <a:ext cx="20113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Annual Sales</a:t>
            </a:r>
          </a:p>
        </p:txBody>
      </p:sp>
      <p:sp>
        <p:nvSpPr>
          <p:cNvPr id="22549" name="TextBox 86"/>
          <p:cNvSpPr txBox="1">
            <a:spLocks noChangeArrowheads="1"/>
          </p:cNvSpPr>
          <p:nvPr/>
        </p:nvSpPr>
        <p:spPr bwMode="auto">
          <a:xfrm>
            <a:off x="3429000" y="1981200"/>
            <a:ext cx="2336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Annual Savings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609600" y="5867400"/>
            <a:ext cx="8153400" cy="0"/>
          </a:xfrm>
          <a:prstGeom prst="line">
            <a:avLst/>
          </a:prstGeom>
          <a:ln w="28575" cmpd="sng">
            <a:headEnd type="none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22549" idx="2"/>
            <a:endCxn id="63" idx="0"/>
          </p:cNvCxnSpPr>
          <p:nvPr/>
        </p:nvCxnSpPr>
        <p:spPr>
          <a:xfrm>
            <a:off x="4597400" y="2443163"/>
            <a:ext cx="317500" cy="3119437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>
            <a:stCxn id="22548" idx="2"/>
            <a:endCxn id="56" idx="3"/>
          </p:cNvCxnSpPr>
          <p:nvPr/>
        </p:nvCxnSpPr>
        <p:spPr>
          <a:xfrm flipH="1">
            <a:off x="4572000" y="2443163"/>
            <a:ext cx="2909888" cy="2090737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Why Use Sales as Basis for Depth?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  <a:defRPr/>
            </a:pPr>
            <a:endParaRPr lang="en-US" dirty="0" smtClean="0"/>
          </a:p>
          <a:p>
            <a:pPr marL="0" indent="0">
              <a:buFont typeface="Arial" charset="0"/>
              <a:buNone/>
              <a:defRPr/>
            </a:pPr>
            <a:endParaRPr lang="en-US" dirty="0" smtClean="0"/>
          </a:p>
          <a:p>
            <a:pPr marL="514350" indent="-514350">
              <a:buFont typeface="Arial" charset="0"/>
              <a:buAutoNum type="arabicParenR"/>
              <a:defRPr/>
            </a:pPr>
            <a:r>
              <a:rPr lang="en-US" dirty="0" smtClean="0">
                <a:solidFill>
                  <a:srgbClr val="FF0000"/>
                </a:solidFill>
              </a:rPr>
              <a:t>Annual sales correlates more closely to the size of efficiency opportunities.</a:t>
            </a:r>
          </a:p>
          <a:p>
            <a:pPr marL="0" indent="0">
              <a:buFont typeface="Arial" charset="0"/>
              <a:buNone/>
              <a:defRPr/>
            </a:pPr>
            <a:endParaRPr lang="en-US" dirty="0" smtClean="0">
              <a:solidFill>
                <a:srgbClr val="FF0000"/>
              </a:solidFill>
            </a:endParaRPr>
          </a:p>
          <a:p>
            <a:pPr marL="514350" indent="-514350">
              <a:buFont typeface="Arial" charset="0"/>
              <a:buAutoNum type="arabicParenR"/>
              <a:defRPr/>
            </a:pPr>
            <a:r>
              <a:rPr lang="en-US" dirty="0" smtClean="0">
                <a:solidFill>
                  <a:srgbClr val="FF0000"/>
                </a:solidFill>
              </a:rPr>
              <a:t>Growth rates more volatile.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DDF0577-6119-4DEE-8B2A-151782767F55}" type="slidenum">
              <a:rPr lang="en-US"/>
              <a:pPr/>
              <a:t>6</a:t>
            </a:fld>
            <a:endParaRPr lang="en-US"/>
          </a:p>
        </p:txBody>
      </p:sp>
      <p:sp>
        <p:nvSpPr>
          <p:cNvPr id="23556" name="TextBox 4"/>
          <p:cNvSpPr txBox="1">
            <a:spLocks noChangeArrowheads="1"/>
          </p:cNvSpPr>
          <p:nvPr/>
        </p:nvSpPr>
        <p:spPr bwMode="auto">
          <a:xfrm>
            <a:off x="609600" y="1981200"/>
            <a:ext cx="82248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Why not use sales growth rate as basis for  savings depth?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90755CD-F5FF-4844-8416-3C02B98EEC3F}" type="slidenum">
              <a:rPr lang="en-US"/>
              <a:pPr/>
              <a:t>7</a:t>
            </a:fld>
            <a:endParaRPr lang="en-US"/>
          </a:p>
        </p:txBody>
      </p:sp>
      <p:sp>
        <p:nvSpPr>
          <p:cNvPr id="24578" name="Rectang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Savings Tiers</a:t>
            </a:r>
          </a:p>
        </p:txBody>
      </p:sp>
      <p:graphicFrame>
        <p:nvGraphicFramePr>
          <p:cNvPr id="19530" name="Group 74"/>
          <p:cNvGraphicFramePr>
            <a:graphicFrameLocks noGrp="1"/>
          </p:cNvGraphicFramePr>
          <p:nvPr/>
        </p:nvGraphicFramePr>
        <p:xfrm>
          <a:off x="914400" y="1905000"/>
          <a:ext cx="7620000" cy="3738563"/>
        </p:xfrm>
        <a:graphic>
          <a:graphicData uri="http://schemas.openxmlformats.org/drawingml/2006/table">
            <a:tbl>
              <a:tblPr/>
              <a:tblGrid>
                <a:gridCol w="3200400"/>
                <a:gridCol w="4419600"/>
              </a:tblGrid>
              <a:tr h="823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Tier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Definition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01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Tier 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Savings Depth ≥ 1.5%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Target = 2% 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809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Tier 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1.5% &gt; Savings Depth ≥ 0.67%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Target = 1%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701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Tier 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0.67% &gt; Savings Depth ≥ 0.33%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Target = 0.5%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701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Tier 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0.33% &gt; Savings Depth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Target = 0.25%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Unit Costs vs Levelized Costs</a:t>
            </a:r>
          </a:p>
        </p:txBody>
      </p:sp>
      <p:sp>
        <p:nvSpPr>
          <p:cNvPr id="26626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94BC0F7-0D9A-4B66-A9A5-603F42513524}" type="slidenum">
              <a:rPr lang="en-US"/>
              <a:pPr/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447800" y="2133600"/>
            <a:ext cx="1620838" cy="1200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Initial Cost</a:t>
            </a:r>
          </a:p>
          <a:p>
            <a:pPr algn="ctr">
              <a:defRPr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b="1" dirty="0">
                <a:solidFill>
                  <a:schemeClr val="accent3"/>
                </a:solidFill>
                <a:latin typeface="Arial" charset="0"/>
                <a:ea typeface="ＭＳ Ｐゴシック" charset="0"/>
                <a:cs typeface="ＭＳ Ｐゴシック" charset="0"/>
              </a:rPr>
              <a:t>$$$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981200" y="3505200"/>
            <a:ext cx="457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/>
              <a:t>=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914400" y="5791200"/>
            <a:ext cx="33321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Many years of savings</a:t>
            </a:r>
          </a:p>
        </p:txBody>
      </p:sp>
      <p:grpSp>
        <p:nvGrpSpPr>
          <p:cNvPr id="29" name="Group 28"/>
          <p:cNvGrpSpPr>
            <a:grpSpLocks/>
          </p:cNvGrpSpPr>
          <p:nvPr/>
        </p:nvGrpSpPr>
        <p:grpSpPr bwMode="auto">
          <a:xfrm>
            <a:off x="381000" y="4572000"/>
            <a:ext cx="4232275" cy="984250"/>
            <a:chOff x="457200" y="3962400"/>
            <a:chExt cx="4232680" cy="984141"/>
          </a:xfrm>
        </p:grpSpPr>
        <p:sp>
          <p:nvSpPr>
            <p:cNvPr id="12" name="Rectangle 11"/>
            <p:cNvSpPr/>
            <p:nvPr/>
          </p:nvSpPr>
          <p:spPr>
            <a:xfrm>
              <a:off x="471489" y="4151292"/>
              <a:ext cx="533451" cy="53334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/>
                <a:t>kWh-</a:t>
              </a:r>
              <a:r>
                <a:rPr lang="en-US" sz="1200" dirty="0" err="1"/>
                <a:t>yr</a:t>
              </a:r>
              <a:endParaRPr lang="en-US" sz="1200" dirty="0"/>
            </a:p>
          </p:txBody>
        </p:sp>
        <p:sp>
          <p:nvSpPr>
            <p:cNvPr id="26643" name="TextBox 12"/>
            <p:cNvSpPr txBox="1">
              <a:spLocks noChangeArrowheads="1"/>
            </p:cNvSpPr>
            <p:nvPr/>
          </p:nvSpPr>
          <p:spPr bwMode="auto">
            <a:xfrm>
              <a:off x="457200" y="4684931"/>
              <a:ext cx="627862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100" i="1"/>
                <a:t>Year 1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462184" y="4151292"/>
              <a:ext cx="533451" cy="53334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/>
                <a:t>kWh-</a:t>
              </a:r>
              <a:r>
                <a:rPr lang="en-US" sz="1200" dirty="0" err="1"/>
                <a:t>yr</a:t>
              </a:r>
              <a:endParaRPr lang="en-US" sz="1200" dirty="0"/>
            </a:p>
          </p:txBody>
        </p:sp>
        <p:sp>
          <p:nvSpPr>
            <p:cNvPr id="26645" name="TextBox 14"/>
            <p:cNvSpPr txBox="1">
              <a:spLocks noChangeArrowheads="1"/>
            </p:cNvSpPr>
            <p:nvPr/>
          </p:nvSpPr>
          <p:spPr bwMode="auto">
            <a:xfrm>
              <a:off x="1447800" y="4684931"/>
              <a:ext cx="627862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100" i="1"/>
                <a:t>Year 2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467167" y="4151292"/>
              <a:ext cx="533451" cy="53334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/>
                <a:t>kWh-</a:t>
              </a:r>
              <a:r>
                <a:rPr lang="en-US" sz="1200" dirty="0" err="1"/>
                <a:t>yr</a:t>
              </a:r>
              <a:endParaRPr lang="en-US" sz="1200" dirty="0"/>
            </a:p>
          </p:txBody>
        </p:sp>
        <p:sp>
          <p:nvSpPr>
            <p:cNvPr id="26647" name="TextBox 16"/>
            <p:cNvSpPr txBox="1">
              <a:spLocks noChangeArrowheads="1"/>
            </p:cNvSpPr>
            <p:nvPr/>
          </p:nvSpPr>
          <p:spPr bwMode="auto">
            <a:xfrm>
              <a:off x="2452739" y="4684931"/>
              <a:ext cx="627862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100" i="1"/>
                <a:t>Year 3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053232" y="4114783"/>
              <a:ext cx="533451" cy="53334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/>
                <a:t>kWh-</a:t>
              </a:r>
              <a:r>
                <a:rPr lang="en-US" sz="1200" dirty="0" err="1"/>
                <a:t>yr</a:t>
              </a:r>
              <a:endParaRPr lang="en-US" sz="1200" dirty="0"/>
            </a:p>
          </p:txBody>
        </p:sp>
        <p:sp>
          <p:nvSpPr>
            <p:cNvPr id="26649" name="TextBox 18"/>
            <p:cNvSpPr txBox="1">
              <a:spLocks noChangeArrowheads="1"/>
            </p:cNvSpPr>
            <p:nvPr/>
          </p:nvSpPr>
          <p:spPr bwMode="auto">
            <a:xfrm>
              <a:off x="4038600" y="4648200"/>
              <a:ext cx="651280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100" i="1"/>
                <a:t>Year N</a:t>
              </a:r>
            </a:p>
          </p:txBody>
        </p:sp>
        <p:sp>
          <p:nvSpPr>
            <p:cNvPr id="26650" name="TextBox 22"/>
            <p:cNvSpPr txBox="1">
              <a:spLocks noChangeArrowheads="1"/>
            </p:cNvSpPr>
            <p:nvPr/>
          </p:nvSpPr>
          <p:spPr bwMode="auto">
            <a:xfrm>
              <a:off x="3200400" y="3962400"/>
              <a:ext cx="646331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600"/>
                <a:t>…</a:t>
              </a:r>
              <a:endParaRPr lang="en-US"/>
            </a:p>
          </p:txBody>
        </p:sp>
      </p:grp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953000" y="4876800"/>
            <a:ext cx="38909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Amortize the cost over</a:t>
            </a:r>
          </a:p>
          <a:p>
            <a:pPr algn="ctr"/>
            <a:r>
              <a:rPr lang="en-US"/>
              <a:t>the period of savings to get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5105400" y="1828800"/>
            <a:ext cx="310991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Divide cost by annual </a:t>
            </a:r>
          </a:p>
          <a:p>
            <a:pPr algn="ctr"/>
            <a:r>
              <a:rPr lang="en-US"/>
              <a:t>savings to get 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4953000" y="2895600"/>
            <a:ext cx="33131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9BBB59"/>
                </a:solidFill>
              </a:rPr>
              <a:t>Unit Costs ($/kWh-yr)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4800600" y="3810000"/>
            <a:ext cx="3708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9BBB59"/>
                </a:solidFill>
              </a:rPr>
              <a:t>Levelized Costs ($/kWh)</a:t>
            </a:r>
          </a:p>
        </p:txBody>
      </p:sp>
      <p:cxnSp>
        <p:nvCxnSpPr>
          <p:cNvPr id="31" name="Straight Arrow Connector 30"/>
          <p:cNvCxnSpPr>
            <a:endCxn id="27" idx="1"/>
          </p:cNvCxnSpPr>
          <p:nvPr/>
        </p:nvCxnSpPr>
        <p:spPr>
          <a:xfrm>
            <a:off x="2590800" y="3124200"/>
            <a:ext cx="2362200" cy="15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685800" y="3124200"/>
            <a:ext cx="4291013" cy="163512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2" idx="0"/>
            <a:endCxn id="28" idx="1"/>
          </p:cNvCxnSpPr>
          <p:nvPr/>
        </p:nvCxnSpPr>
        <p:spPr>
          <a:xfrm flipV="1">
            <a:off x="661988" y="4040188"/>
            <a:ext cx="4138612" cy="72072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14" idx="0"/>
            <a:endCxn id="28" idx="1"/>
          </p:cNvCxnSpPr>
          <p:nvPr/>
        </p:nvCxnSpPr>
        <p:spPr>
          <a:xfrm flipV="1">
            <a:off x="1652588" y="4040188"/>
            <a:ext cx="3148012" cy="72072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16" idx="0"/>
            <a:endCxn id="28" idx="1"/>
          </p:cNvCxnSpPr>
          <p:nvPr/>
        </p:nvCxnSpPr>
        <p:spPr>
          <a:xfrm flipV="1">
            <a:off x="2657475" y="4040188"/>
            <a:ext cx="2143125" cy="72072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18" idx="0"/>
            <a:endCxn id="28" idx="1"/>
          </p:cNvCxnSpPr>
          <p:nvPr/>
        </p:nvCxnSpPr>
        <p:spPr>
          <a:xfrm flipV="1">
            <a:off x="4243388" y="4040188"/>
            <a:ext cx="557212" cy="68421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endCxn id="28" idx="1"/>
          </p:cNvCxnSpPr>
          <p:nvPr/>
        </p:nvCxnSpPr>
        <p:spPr>
          <a:xfrm>
            <a:off x="2590800" y="3124200"/>
            <a:ext cx="2209800" cy="9159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2" grpId="0"/>
      <p:bldP spid="24" grpId="0"/>
      <p:bldP spid="26" grpId="0"/>
      <p:bldP spid="27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Example </a:t>
            </a:r>
            <a:r>
              <a:rPr lang="en-US" dirty="0" err="1" smtClean="0">
                <a:ea typeface="ＭＳ Ｐゴシック" pitchFamily="34" charset="-128"/>
              </a:rPr>
              <a:t>Levelized</a:t>
            </a:r>
            <a:r>
              <a:rPr lang="en-US" dirty="0" smtClean="0">
                <a:ea typeface="ＭＳ Ｐゴシック" pitchFamily="34" charset="-128"/>
              </a:rPr>
              <a:t> Cost Calculation</a:t>
            </a:r>
          </a:p>
        </p:txBody>
      </p:sp>
      <p:sp>
        <p:nvSpPr>
          <p:cNvPr id="46083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C7FC0C1-ECA0-4248-8435-E6C1AD75B206}" type="slidenum">
              <a:rPr lang="en-US"/>
              <a:pPr/>
              <a:t>9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1000" y="2133600"/>
            <a:ext cx="3888504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Unit Cost = $0.30/kWh-</a:t>
            </a:r>
            <a:r>
              <a:rPr lang="en-US" dirty="0" err="1" smtClean="0"/>
              <a:t>yr</a:t>
            </a:r>
            <a:endParaRPr lang="en-US" dirty="0" smtClean="0"/>
          </a:p>
          <a:p>
            <a:r>
              <a:rPr lang="en-US" dirty="0" smtClean="0"/>
              <a:t>Lifetime = 15 years</a:t>
            </a:r>
          </a:p>
          <a:p>
            <a:r>
              <a:rPr lang="en-US" dirty="0" smtClean="0"/>
              <a:t>Real Discount Rate = 5.5%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4491335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Levelized</a:t>
            </a:r>
            <a:r>
              <a:rPr lang="en-US" b="1" dirty="0" smtClean="0">
                <a:solidFill>
                  <a:srgbClr val="FF0000"/>
                </a:solidFill>
              </a:rPr>
              <a:t> Cost  =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1676400"/>
            <a:ext cx="11424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Given: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95600" y="3559076"/>
            <a:ext cx="4038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Spread </a:t>
            </a:r>
            <a:r>
              <a:rPr lang="en-US" b="1" dirty="0" smtClean="0">
                <a:solidFill>
                  <a:srgbClr val="FF0000"/>
                </a:solidFill>
              </a:rPr>
              <a:t>the initial cost over the life of the savings, similar to an annual payment on a $0.30 loan for 15 years at 5.5%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58000" y="4491335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= $0.0299/kWh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67030" y="5862935"/>
            <a:ext cx="68863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cost now comparable to supply-side resources.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806" y="6519446"/>
            <a:ext cx="91361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smtClean="0">
                <a:solidFill>
                  <a:schemeClr val="bg1">
                    <a:lumMod val="65000"/>
                  </a:schemeClr>
                </a:solidFill>
              </a:rPr>
              <a:t>Slide was added after the presentation, for purposes of clarity. </a:t>
            </a:r>
            <a:endParaRPr lang="en-US" sz="1600" b="1" i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010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6352</TotalTime>
  <Words>1518</Words>
  <Application>Microsoft Macintosh PowerPoint</Application>
  <PresentationFormat>On-screen Show (4:3)</PresentationFormat>
  <Paragraphs>474</Paragraphs>
  <Slides>49</Slides>
  <Notes>49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1" baseType="lpstr">
      <vt:lpstr>Office Theme</vt:lpstr>
      <vt:lpstr>Document</vt:lpstr>
      <vt:lpstr>Expanding Energy Efficiency for BC Hydro: Lessons from Industry Leaders  June 19, 2012</vt:lpstr>
      <vt:lpstr>Overview</vt:lpstr>
      <vt:lpstr>1. Key Terms and Concepts</vt:lpstr>
      <vt:lpstr>Types of Savings</vt:lpstr>
      <vt:lpstr>Savings Depth (%)</vt:lpstr>
      <vt:lpstr>Why Use Sales as Basis for Depth?</vt:lpstr>
      <vt:lpstr>Savings Tiers</vt:lpstr>
      <vt:lpstr>Unit Costs vs Levelized Costs</vt:lpstr>
      <vt:lpstr>Example Levelized Cost Calculation</vt:lpstr>
      <vt:lpstr>Economies of Scale vs. Diminishing Returns</vt:lpstr>
      <vt:lpstr>Economies of Scale vs. Diminishing Returns (cont.)</vt:lpstr>
      <vt:lpstr>Cost-effectiveness Tests</vt:lpstr>
      <vt:lpstr>Cost of Energy Savings TRC vs PAC</vt:lpstr>
      <vt:lpstr>2. BC Hydro’s Latest IRP</vt:lpstr>
      <vt:lpstr>BCHydro Projected Savings</vt:lpstr>
      <vt:lpstr>BCHydro Savings % of Sales</vt:lpstr>
      <vt:lpstr>BCHydro Projected Costs</vt:lpstr>
      <vt:lpstr>3. US Data on Energy Efficiency</vt:lpstr>
      <vt:lpstr>Electric Energy Savings in the US by Sector (from US EIA)</vt:lpstr>
      <vt:lpstr>ACEEE Costs and Savings for States, 2006 and 2007</vt:lpstr>
      <vt:lpstr>4. GEEG’s Empirical Research and Analysis</vt:lpstr>
      <vt:lpstr>Data Collected</vt:lpstr>
      <vt:lpstr>Collected Data by Savings Tier</vt:lpstr>
      <vt:lpstr>Historic Values</vt:lpstr>
      <vt:lpstr>Planned Values</vt:lpstr>
      <vt:lpstr>Regression Model</vt:lpstr>
      <vt:lpstr>Effects of Savings Depth on Resource Acquisition Costs</vt:lpstr>
      <vt:lpstr>Diminishing Returns over Time</vt:lpstr>
      <vt:lpstr>5. Predicting Efficiency Costs for BC Hydro</vt:lpstr>
      <vt:lpstr>Overview of Approach</vt:lpstr>
      <vt:lpstr>General Assumptions</vt:lpstr>
      <vt:lpstr>Efficiency Resource Acquisition Costs</vt:lpstr>
      <vt:lpstr>6. Impact of Expanded Efficiency for BC Hydro</vt:lpstr>
      <vt:lpstr>Tier 1 Savings Scenario</vt:lpstr>
      <vt:lpstr>Tier 1 Savings Scenario</vt:lpstr>
      <vt:lpstr>Cumulative Budgets</vt:lpstr>
      <vt:lpstr>Energy Requirements vs. Supply Resources</vt:lpstr>
      <vt:lpstr>Peak Requirements vs. Supply Resources</vt:lpstr>
      <vt:lpstr>Cumulative Energy Savings</vt:lpstr>
      <vt:lpstr>Levelized Costs</vt:lpstr>
      <vt:lpstr>7. Program Enhancements</vt:lpstr>
      <vt:lpstr>Scale up Savings</vt:lpstr>
      <vt:lpstr>Avoid</vt:lpstr>
      <vt:lpstr>Encourage</vt:lpstr>
      <vt:lpstr>Go Deeper</vt:lpstr>
      <vt:lpstr>Redesign Incentives</vt:lpstr>
      <vt:lpstr>Convert Street Lighting</vt:lpstr>
      <vt:lpstr>Lead by Example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EM&amp;V Database Overview    Philadelphia Gas Works</dc:title>
  <dc:creator>TheoLove</dc:creator>
  <cp:lastModifiedBy>Theodore Love</cp:lastModifiedBy>
  <cp:revision>221</cp:revision>
  <dcterms:created xsi:type="dcterms:W3CDTF">2010-06-15T01:09:33Z</dcterms:created>
  <dcterms:modified xsi:type="dcterms:W3CDTF">2012-06-20T22:34:44Z</dcterms:modified>
</cp:coreProperties>
</file>